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82" r:id="rId5"/>
    <p:sldId id="283" r:id="rId6"/>
    <p:sldId id="263" r:id="rId7"/>
    <p:sldId id="264" r:id="rId8"/>
    <p:sldId id="265" r:id="rId9"/>
    <p:sldId id="259" r:id="rId10"/>
    <p:sldId id="266" r:id="rId11"/>
    <p:sldId id="267" r:id="rId12"/>
    <p:sldId id="260" r:id="rId13"/>
    <p:sldId id="278" r:id="rId14"/>
    <p:sldId id="261" r:id="rId15"/>
    <p:sldId id="279" r:id="rId16"/>
    <p:sldId id="270" r:id="rId17"/>
    <p:sldId id="280" r:id="rId18"/>
    <p:sldId id="262" r:id="rId19"/>
    <p:sldId id="268" r:id="rId20"/>
    <p:sldId id="281" r:id="rId21"/>
    <p:sldId id="269" r:id="rId22"/>
    <p:sldId id="271" r:id="rId23"/>
    <p:sldId id="273" r:id="rId24"/>
    <p:sldId id="274" r:id="rId25"/>
    <p:sldId id="272" r:id="rId26"/>
    <p:sldId id="275" r:id="rId27"/>
    <p:sldId id="284" r:id="rId28"/>
    <p:sldId id="276" r:id="rId29"/>
    <p:sldId id="27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94" y="-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B7B9D3-4272-4E9A-AB97-202BDEDB4769}" type="doc">
      <dgm:prSet loTypeId="urn:microsoft.com/office/officeart/2005/8/layout/cycle2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941C5A-8967-4A11-A077-F8FE9F52C5E3}">
      <dgm:prSet phldrT="[Text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4 учреждения ДОД</a:t>
          </a:r>
          <a:endParaRPr lang="en-US" sz="1600" b="1" dirty="0">
            <a:solidFill>
              <a:schemeClr val="bg1"/>
            </a:solidFill>
          </a:endParaRPr>
        </a:p>
      </dgm:t>
    </dgm:pt>
    <dgm:pt modelId="{171A88C0-24C1-4329-96D3-F2D96350C87E}" type="parTrans" cxnId="{5AFB72D5-3BFC-49B3-AE02-CEE1EF57B4BD}">
      <dgm:prSet/>
      <dgm:spPr/>
      <dgm:t>
        <a:bodyPr/>
        <a:lstStyle/>
        <a:p>
          <a:endParaRPr lang="en-US"/>
        </a:p>
      </dgm:t>
    </dgm:pt>
    <dgm:pt modelId="{B83C2243-4394-4521-A8A8-37F34D2B3EAE}" type="sibTrans" cxnId="{5AFB72D5-3BFC-49B3-AE02-CEE1EF57B4BD}">
      <dgm:prSet/>
      <dgm:spPr/>
      <dgm:t>
        <a:bodyPr/>
        <a:lstStyle/>
        <a:p>
          <a:endParaRPr lang="en-US"/>
        </a:p>
      </dgm:t>
    </dgm:pt>
    <dgm:pt modelId="{2E7C7DFE-A2D6-48E5-807E-A048F23CEF53}">
      <dgm:prSet phldrT="[Text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МУ «Центральная библиотека» МОГО «Ухта»:</a:t>
          </a:r>
        </a:p>
        <a:p>
          <a:r>
            <a:rPr lang="ru-RU" dirty="0" smtClean="0">
              <a:solidFill>
                <a:schemeClr val="tx1"/>
              </a:solidFill>
            </a:rPr>
            <a:t> 11 библиотек-филиалов</a:t>
          </a:r>
          <a:endParaRPr lang="en-US" dirty="0">
            <a:solidFill>
              <a:schemeClr val="tx1"/>
            </a:solidFill>
          </a:endParaRPr>
        </a:p>
      </dgm:t>
    </dgm:pt>
    <dgm:pt modelId="{2A7FF87A-072E-4A57-8CDD-5DEE30139CE2}" type="parTrans" cxnId="{145A906F-C7CF-4E7B-80DF-D993752E26F0}">
      <dgm:prSet/>
      <dgm:spPr/>
      <dgm:t>
        <a:bodyPr/>
        <a:lstStyle/>
        <a:p>
          <a:endParaRPr lang="en-US"/>
        </a:p>
      </dgm:t>
    </dgm:pt>
    <dgm:pt modelId="{E0307614-8A9E-48B0-8F51-032F696FBCD9}" type="sibTrans" cxnId="{145A906F-C7CF-4E7B-80DF-D993752E26F0}">
      <dgm:prSet/>
      <dgm:spPr/>
      <dgm:t>
        <a:bodyPr/>
        <a:lstStyle/>
        <a:p>
          <a:endParaRPr lang="en-US"/>
        </a:p>
      </dgm:t>
    </dgm:pt>
    <dgm:pt modelId="{27A9378E-D9EE-40F5-B369-8DB612B3EDA2}">
      <dgm:prSet phldrT="[Text]" custT="1"/>
      <dgm:spPr/>
      <dgm:t>
        <a:bodyPr/>
        <a:lstStyle/>
        <a:p>
          <a:r>
            <a:rPr lang="ru-RU" sz="1400" b="1" dirty="0" smtClean="0"/>
            <a:t>Центр обслуживания объектов культуры</a:t>
          </a:r>
          <a:endParaRPr lang="en-US" sz="1400" b="1" dirty="0"/>
        </a:p>
      </dgm:t>
    </dgm:pt>
    <dgm:pt modelId="{6554EBF9-C3CC-40CE-97B1-6FC51E61875D}" type="parTrans" cxnId="{475EF6A5-AB88-4531-9807-B5B6CF88B83C}">
      <dgm:prSet/>
      <dgm:spPr/>
      <dgm:t>
        <a:bodyPr/>
        <a:lstStyle/>
        <a:p>
          <a:endParaRPr lang="en-US"/>
        </a:p>
      </dgm:t>
    </dgm:pt>
    <dgm:pt modelId="{6FB6CA6E-AF5B-47F0-A5D7-04495A77C66D}" type="sibTrans" cxnId="{475EF6A5-AB88-4531-9807-B5B6CF88B83C}">
      <dgm:prSet/>
      <dgm:spPr/>
      <dgm:t>
        <a:bodyPr/>
        <a:lstStyle/>
        <a:p>
          <a:endParaRPr lang="en-US"/>
        </a:p>
      </dgm:t>
    </dgm:pt>
    <dgm:pt modelId="{0B9B0D11-8BEA-4D2B-9F18-BD5C9E55E394}">
      <dgm:prSet phldrT="[Text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МУ «Историко-краеведческий музей с музеем-кабинетом А.Я. Кремса»: 5 музеев-филиалов</a:t>
          </a:r>
          <a:endParaRPr lang="en-US" b="0" dirty="0">
            <a:solidFill>
              <a:schemeClr val="tx1"/>
            </a:solidFill>
          </a:endParaRPr>
        </a:p>
      </dgm:t>
    </dgm:pt>
    <dgm:pt modelId="{7628DBCA-50DC-42E0-8C4C-E822EE571B18}" type="parTrans" cxnId="{EB5CCA84-7216-4DA3-B604-166914D50E3B}">
      <dgm:prSet/>
      <dgm:spPr/>
      <dgm:t>
        <a:bodyPr/>
        <a:lstStyle/>
        <a:p>
          <a:endParaRPr lang="en-US"/>
        </a:p>
      </dgm:t>
    </dgm:pt>
    <dgm:pt modelId="{44AE5C7E-0028-4859-91C2-9CE0695EA9F0}" type="sibTrans" cxnId="{EB5CCA84-7216-4DA3-B604-166914D50E3B}">
      <dgm:prSet/>
      <dgm:spPr/>
      <dgm:t>
        <a:bodyPr/>
        <a:lstStyle/>
        <a:p>
          <a:endParaRPr lang="en-US"/>
        </a:p>
      </dgm:t>
    </dgm:pt>
    <dgm:pt modelId="{EA9A03BC-9EAE-4501-B71E-6C40EF2F1559}">
      <dgm:prSet phldrT="[Text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6 учреждений клубного типа: 16 клубов и ДК</a:t>
          </a:r>
          <a:endParaRPr lang="en-US" sz="1400" b="1" dirty="0">
            <a:solidFill>
              <a:schemeClr val="tx1"/>
            </a:solidFill>
          </a:endParaRPr>
        </a:p>
      </dgm:t>
    </dgm:pt>
    <dgm:pt modelId="{606F5938-6FAF-4259-9068-E02F8DFB8435}" type="parTrans" cxnId="{CC253BCB-D65A-4A95-A995-42BA338D8CF5}">
      <dgm:prSet/>
      <dgm:spPr/>
      <dgm:t>
        <a:bodyPr/>
        <a:lstStyle/>
        <a:p>
          <a:endParaRPr lang="en-US"/>
        </a:p>
      </dgm:t>
    </dgm:pt>
    <dgm:pt modelId="{6DD0BB76-B35A-437C-A8D6-0BED66E73563}" type="sibTrans" cxnId="{CC253BCB-D65A-4A95-A995-42BA338D8CF5}">
      <dgm:prSet/>
      <dgm:spPr/>
      <dgm:t>
        <a:bodyPr/>
        <a:lstStyle/>
        <a:p>
          <a:endParaRPr lang="en-US"/>
        </a:p>
      </dgm:t>
    </dgm:pt>
    <dgm:pt modelId="{45F1601B-8540-4DC8-A4F7-27B1FE0D5F64}" type="pres">
      <dgm:prSet presAssocID="{01B7B9D3-4272-4E9A-AB97-202BDEDB476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AFF406-4A57-4CBE-A6EF-AB7242B88C4C}" type="pres">
      <dgm:prSet presAssocID="{94941C5A-8967-4A11-A077-F8FE9F52C5E3}" presName="node" presStyleLbl="node1" presStyleIdx="0" presStyleCnt="5" custScaleX="126565" custScaleY="1189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19E7F-45B4-43FD-9907-BC88F8A5C9B4}" type="pres">
      <dgm:prSet presAssocID="{B83C2243-4394-4521-A8A8-37F34D2B3EAE}" presName="sibTrans" presStyleLbl="sibTrans2D1" presStyleIdx="0" presStyleCnt="5" custLinFactNeighborX="26652" custLinFactNeighborY="-13979"/>
      <dgm:spPr/>
      <dgm:t>
        <a:bodyPr/>
        <a:lstStyle/>
        <a:p>
          <a:endParaRPr lang="ru-RU"/>
        </a:p>
      </dgm:t>
    </dgm:pt>
    <dgm:pt modelId="{4042798E-9980-45BD-A011-2735F55A3044}" type="pres">
      <dgm:prSet presAssocID="{B83C2243-4394-4521-A8A8-37F34D2B3EAE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2C9008FE-C6F3-4C31-9C46-AF4D29282296}" type="pres">
      <dgm:prSet presAssocID="{2E7C7DFE-A2D6-48E5-807E-A048F23CEF53}" presName="node" presStyleLbl="node1" presStyleIdx="1" presStyleCnt="5" custScaleX="132793" custScaleY="124042" custRadScaleRad="132129" custRadScaleInc="9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87D56-75FE-41F6-B80A-6F4E34104DF6}" type="pres">
      <dgm:prSet presAssocID="{E0307614-8A9E-48B0-8F51-032F696FBCD9}" presName="sibTrans" presStyleLbl="sibTrans2D1" presStyleIdx="1" presStyleCnt="5"/>
      <dgm:spPr/>
      <dgm:t>
        <a:bodyPr/>
        <a:lstStyle/>
        <a:p>
          <a:endParaRPr lang="ru-RU"/>
        </a:p>
      </dgm:t>
    </dgm:pt>
    <dgm:pt modelId="{771F4B57-D84D-4E33-8A4E-FA7A6518B8FE}" type="pres">
      <dgm:prSet presAssocID="{E0307614-8A9E-48B0-8F51-032F696FBCD9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A2D68626-B392-4AE3-8ACD-3A131CB07084}" type="pres">
      <dgm:prSet presAssocID="{27A9378E-D9EE-40F5-B369-8DB612B3EDA2}" presName="node" presStyleLbl="node1" presStyleIdx="2" presStyleCnt="5" custScaleX="131852" custScaleY="123591" custRadScaleRad="106597" custRadScaleInc="-80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D7EDC1-8EBE-46B8-BF24-5411525FCB7D}" type="pres">
      <dgm:prSet presAssocID="{6FB6CA6E-AF5B-47F0-A5D7-04495A77C66D}" presName="sibTrans" presStyleLbl="sibTrans2D1" presStyleIdx="2" presStyleCnt="5"/>
      <dgm:spPr/>
      <dgm:t>
        <a:bodyPr/>
        <a:lstStyle/>
        <a:p>
          <a:endParaRPr lang="ru-RU"/>
        </a:p>
      </dgm:t>
    </dgm:pt>
    <dgm:pt modelId="{DB44B1AF-D992-47EE-80A1-F81C16AEDCFA}" type="pres">
      <dgm:prSet presAssocID="{6FB6CA6E-AF5B-47F0-A5D7-04495A77C66D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A0882759-5F08-4CC4-A88C-E5A54589E6B1}" type="pres">
      <dgm:prSet presAssocID="{0B9B0D11-8BEA-4D2B-9F18-BD5C9E55E394}" presName="node" presStyleLbl="node1" presStyleIdx="3" presStyleCnt="5" custScaleX="133980" custScaleY="121776" custRadScaleRad="108958" custRadScaleInc="3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2E733-33A8-41EE-9F01-2E80A9E419C0}" type="pres">
      <dgm:prSet presAssocID="{44AE5C7E-0028-4859-91C2-9CE0695EA9F0}" presName="sibTrans" presStyleLbl="sibTrans2D1" presStyleIdx="3" presStyleCnt="5" custScaleX="123725" custLinFactNeighborX="-65625" custLinFactNeighborY="27074"/>
      <dgm:spPr/>
      <dgm:t>
        <a:bodyPr/>
        <a:lstStyle/>
        <a:p>
          <a:endParaRPr lang="ru-RU"/>
        </a:p>
      </dgm:t>
    </dgm:pt>
    <dgm:pt modelId="{FA618900-2588-4F0A-A448-6D71E66EE378}" type="pres">
      <dgm:prSet presAssocID="{44AE5C7E-0028-4859-91C2-9CE0695EA9F0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881576A9-566F-4EB1-8379-37409AAE0991}" type="pres">
      <dgm:prSet presAssocID="{EA9A03BC-9EAE-4501-B71E-6C40EF2F1559}" presName="node" presStyleLbl="node1" presStyleIdx="4" presStyleCnt="5" custScaleX="131722" custScaleY="131011" custRadScaleRad="135414" custRadScaleInc="-134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7E8D2-A652-441A-813C-52681849D8E8}" type="pres">
      <dgm:prSet presAssocID="{6DD0BB76-B35A-437C-A8D6-0BED66E73563}" presName="sibTrans" presStyleLbl="sibTrans2D1" presStyleIdx="4" presStyleCnt="5" custLinFactNeighborX="-21087" custLinFactNeighborY="-27885"/>
      <dgm:spPr/>
      <dgm:t>
        <a:bodyPr/>
        <a:lstStyle/>
        <a:p>
          <a:endParaRPr lang="ru-RU"/>
        </a:p>
      </dgm:t>
    </dgm:pt>
    <dgm:pt modelId="{7B629950-E02B-4993-AF9C-5F2C4C75F5A4}" type="pres">
      <dgm:prSet presAssocID="{6DD0BB76-B35A-437C-A8D6-0BED66E73563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2F9899A2-551F-4C76-96FD-A176BE3CB766}" type="presOf" srcId="{EA9A03BC-9EAE-4501-B71E-6C40EF2F1559}" destId="{881576A9-566F-4EB1-8379-37409AAE0991}" srcOrd="0" destOrd="0" presId="urn:microsoft.com/office/officeart/2005/8/layout/cycle2"/>
    <dgm:cxn modelId="{63D4427F-2068-4664-87DA-8081DAB04D96}" type="presOf" srcId="{6DD0BB76-B35A-437C-A8D6-0BED66E73563}" destId="{95F7E8D2-A652-441A-813C-52681849D8E8}" srcOrd="0" destOrd="0" presId="urn:microsoft.com/office/officeart/2005/8/layout/cycle2"/>
    <dgm:cxn modelId="{E20AB4C9-46DB-44EC-ADA2-F9BCA26F059E}" type="presOf" srcId="{6FB6CA6E-AF5B-47F0-A5D7-04495A77C66D}" destId="{C6D7EDC1-8EBE-46B8-BF24-5411525FCB7D}" srcOrd="0" destOrd="0" presId="urn:microsoft.com/office/officeart/2005/8/layout/cycle2"/>
    <dgm:cxn modelId="{2EE62631-9972-4E68-A82A-433E23DBEAB6}" type="presOf" srcId="{6FB6CA6E-AF5B-47F0-A5D7-04495A77C66D}" destId="{DB44B1AF-D992-47EE-80A1-F81C16AEDCFA}" srcOrd="1" destOrd="0" presId="urn:microsoft.com/office/officeart/2005/8/layout/cycle2"/>
    <dgm:cxn modelId="{0520D6DC-ADD6-4564-B7EE-B485FA5A432C}" type="presOf" srcId="{0B9B0D11-8BEA-4D2B-9F18-BD5C9E55E394}" destId="{A0882759-5F08-4CC4-A88C-E5A54589E6B1}" srcOrd="0" destOrd="0" presId="urn:microsoft.com/office/officeart/2005/8/layout/cycle2"/>
    <dgm:cxn modelId="{51BCA1E4-92E4-4E97-94D5-8A65CC1F1030}" type="presOf" srcId="{E0307614-8A9E-48B0-8F51-032F696FBCD9}" destId="{F6987D56-75FE-41F6-B80A-6F4E34104DF6}" srcOrd="0" destOrd="0" presId="urn:microsoft.com/office/officeart/2005/8/layout/cycle2"/>
    <dgm:cxn modelId="{5AFB72D5-3BFC-49B3-AE02-CEE1EF57B4BD}" srcId="{01B7B9D3-4272-4E9A-AB97-202BDEDB4769}" destId="{94941C5A-8967-4A11-A077-F8FE9F52C5E3}" srcOrd="0" destOrd="0" parTransId="{171A88C0-24C1-4329-96D3-F2D96350C87E}" sibTransId="{B83C2243-4394-4521-A8A8-37F34D2B3EAE}"/>
    <dgm:cxn modelId="{73007890-0618-4B53-B571-5F0720C02681}" type="presOf" srcId="{44AE5C7E-0028-4859-91C2-9CE0695EA9F0}" destId="{FA618900-2588-4F0A-A448-6D71E66EE378}" srcOrd="1" destOrd="0" presId="urn:microsoft.com/office/officeart/2005/8/layout/cycle2"/>
    <dgm:cxn modelId="{D0B708E9-4D74-426D-AD06-060F749B4618}" type="presOf" srcId="{6DD0BB76-B35A-437C-A8D6-0BED66E73563}" destId="{7B629950-E02B-4993-AF9C-5F2C4C75F5A4}" srcOrd="1" destOrd="0" presId="urn:microsoft.com/office/officeart/2005/8/layout/cycle2"/>
    <dgm:cxn modelId="{93F2B84E-3BBA-4A57-BD9A-EB48F8B550D0}" type="presOf" srcId="{B83C2243-4394-4521-A8A8-37F34D2B3EAE}" destId="{8BF19E7F-45B4-43FD-9907-BC88F8A5C9B4}" srcOrd="0" destOrd="0" presId="urn:microsoft.com/office/officeart/2005/8/layout/cycle2"/>
    <dgm:cxn modelId="{CC253BCB-D65A-4A95-A995-42BA338D8CF5}" srcId="{01B7B9D3-4272-4E9A-AB97-202BDEDB4769}" destId="{EA9A03BC-9EAE-4501-B71E-6C40EF2F1559}" srcOrd="4" destOrd="0" parTransId="{606F5938-6FAF-4259-9068-E02F8DFB8435}" sibTransId="{6DD0BB76-B35A-437C-A8D6-0BED66E73563}"/>
    <dgm:cxn modelId="{EB5CCA84-7216-4DA3-B604-166914D50E3B}" srcId="{01B7B9D3-4272-4E9A-AB97-202BDEDB4769}" destId="{0B9B0D11-8BEA-4D2B-9F18-BD5C9E55E394}" srcOrd="3" destOrd="0" parTransId="{7628DBCA-50DC-42E0-8C4C-E822EE571B18}" sibTransId="{44AE5C7E-0028-4859-91C2-9CE0695EA9F0}"/>
    <dgm:cxn modelId="{145A906F-C7CF-4E7B-80DF-D993752E26F0}" srcId="{01B7B9D3-4272-4E9A-AB97-202BDEDB4769}" destId="{2E7C7DFE-A2D6-48E5-807E-A048F23CEF53}" srcOrd="1" destOrd="0" parTransId="{2A7FF87A-072E-4A57-8CDD-5DEE30139CE2}" sibTransId="{E0307614-8A9E-48B0-8F51-032F696FBCD9}"/>
    <dgm:cxn modelId="{10BD12F8-3B52-4373-BFA5-8298C5F1B93A}" type="presOf" srcId="{E0307614-8A9E-48B0-8F51-032F696FBCD9}" destId="{771F4B57-D84D-4E33-8A4E-FA7A6518B8FE}" srcOrd="1" destOrd="0" presId="urn:microsoft.com/office/officeart/2005/8/layout/cycle2"/>
    <dgm:cxn modelId="{49C38A96-8CD6-4008-86CE-BEEB30009F8A}" type="presOf" srcId="{44AE5C7E-0028-4859-91C2-9CE0695EA9F0}" destId="{EC62E733-33A8-41EE-9F01-2E80A9E419C0}" srcOrd="0" destOrd="0" presId="urn:microsoft.com/office/officeart/2005/8/layout/cycle2"/>
    <dgm:cxn modelId="{60122AD1-462F-4558-B27E-71F719389D3B}" type="presOf" srcId="{27A9378E-D9EE-40F5-B369-8DB612B3EDA2}" destId="{A2D68626-B392-4AE3-8ACD-3A131CB07084}" srcOrd="0" destOrd="0" presId="urn:microsoft.com/office/officeart/2005/8/layout/cycle2"/>
    <dgm:cxn modelId="{315F83DE-5489-4CBB-A535-E287D433818D}" type="presOf" srcId="{01B7B9D3-4272-4E9A-AB97-202BDEDB4769}" destId="{45F1601B-8540-4DC8-A4F7-27B1FE0D5F64}" srcOrd="0" destOrd="0" presId="urn:microsoft.com/office/officeart/2005/8/layout/cycle2"/>
    <dgm:cxn modelId="{B11A818F-D406-4D15-9EE2-23C4FFB524B6}" type="presOf" srcId="{2E7C7DFE-A2D6-48E5-807E-A048F23CEF53}" destId="{2C9008FE-C6F3-4C31-9C46-AF4D29282296}" srcOrd="0" destOrd="0" presId="urn:microsoft.com/office/officeart/2005/8/layout/cycle2"/>
    <dgm:cxn modelId="{DEBB53C5-20EB-4EDF-8D04-56ACFAE2D2BF}" type="presOf" srcId="{B83C2243-4394-4521-A8A8-37F34D2B3EAE}" destId="{4042798E-9980-45BD-A011-2735F55A3044}" srcOrd="1" destOrd="0" presId="urn:microsoft.com/office/officeart/2005/8/layout/cycle2"/>
    <dgm:cxn modelId="{475EF6A5-AB88-4531-9807-B5B6CF88B83C}" srcId="{01B7B9D3-4272-4E9A-AB97-202BDEDB4769}" destId="{27A9378E-D9EE-40F5-B369-8DB612B3EDA2}" srcOrd="2" destOrd="0" parTransId="{6554EBF9-C3CC-40CE-97B1-6FC51E61875D}" sibTransId="{6FB6CA6E-AF5B-47F0-A5D7-04495A77C66D}"/>
    <dgm:cxn modelId="{06E2E87B-E65C-4914-A43B-EF8FD594C9FC}" type="presOf" srcId="{94941C5A-8967-4A11-A077-F8FE9F52C5E3}" destId="{8FAFF406-4A57-4CBE-A6EF-AB7242B88C4C}" srcOrd="0" destOrd="0" presId="urn:microsoft.com/office/officeart/2005/8/layout/cycle2"/>
    <dgm:cxn modelId="{1EC0168A-8D2F-4D99-A6B1-94B3B0212060}" type="presParOf" srcId="{45F1601B-8540-4DC8-A4F7-27B1FE0D5F64}" destId="{8FAFF406-4A57-4CBE-A6EF-AB7242B88C4C}" srcOrd="0" destOrd="0" presId="urn:microsoft.com/office/officeart/2005/8/layout/cycle2"/>
    <dgm:cxn modelId="{8AEA3AEB-3E4A-49B6-9968-FF0671B79448}" type="presParOf" srcId="{45F1601B-8540-4DC8-A4F7-27B1FE0D5F64}" destId="{8BF19E7F-45B4-43FD-9907-BC88F8A5C9B4}" srcOrd="1" destOrd="0" presId="urn:microsoft.com/office/officeart/2005/8/layout/cycle2"/>
    <dgm:cxn modelId="{D0345E48-BEF6-4082-933A-F787A873B269}" type="presParOf" srcId="{8BF19E7F-45B4-43FD-9907-BC88F8A5C9B4}" destId="{4042798E-9980-45BD-A011-2735F55A3044}" srcOrd="0" destOrd="0" presId="urn:microsoft.com/office/officeart/2005/8/layout/cycle2"/>
    <dgm:cxn modelId="{ED19B05D-E383-46DB-9D8C-BAA3E62F34AF}" type="presParOf" srcId="{45F1601B-8540-4DC8-A4F7-27B1FE0D5F64}" destId="{2C9008FE-C6F3-4C31-9C46-AF4D29282296}" srcOrd="2" destOrd="0" presId="urn:microsoft.com/office/officeart/2005/8/layout/cycle2"/>
    <dgm:cxn modelId="{CFFED2F6-8836-4F0F-9BC3-EE036A299960}" type="presParOf" srcId="{45F1601B-8540-4DC8-A4F7-27B1FE0D5F64}" destId="{F6987D56-75FE-41F6-B80A-6F4E34104DF6}" srcOrd="3" destOrd="0" presId="urn:microsoft.com/office/officeart/2005/8/layout/cycle2"/>
    <dgm:cxn modelId="{B734CC72-911D-4F56-9A1E-1969DF9849B3}" type="presParOf" srcId="{F6987D56-75FE-41F6-B80A-6F4E34104DF6}" destId="{771F4B57-D84D-4E33-8A4E-FA7A6518B8FE}" srcOrd="0" destOrd="0" presId="urn:microsoft.com/office/officeart/2005/8/layout/cycle2"/>
    <dgm:cxn modelId="{7135546C-9622-425C-A777-39D9FC071FBE}" type="presParOf" srcId="{45F1601B-8540-4DC8-A4F7-27B1FE0D5F64}" destId="{A2D68626-B392-4AE3-8ACD-3A131CB07084}" srcOrd="4" destOrd="0" presId="urn:microsoft.com/office/officeart/2005/8/layout/cycle2"/>
    <dgm:cxn modelId="{A2B03E0F-113B-485A-86ED-E6F977E349E6}" type="presParOf" srcId="{45F1601B-8540-4DC8-A4F7-27B1FE0D5F64}" destId="{C6D7EDC1-8EBE-46B8-BF24-5411525FCB7D}" srcOrd="5" destOrd="0" presId="urn:microsoft.com/office/officeart/2005/8/layout/cycle2"/>
    <dgm:cxn modelId="{215295E9-8766-4527-AA0B-B4105BE0AED8}" type="presParOf" srcId="{C6D7EDC1-8EBE-46B8-BF24-5411525FCB7D}" destId="{DB44B1AF-D992-47EE-80A1-F81C16AEDCFA}" srcOrd="0" destOrd="0" presId="urn:microsoft.com/office/officeart/2005/8/layout/cycle2"/>
    <dgm:cxn modelId="{E14D4F05-4142-4082-9779-D40D1EC5FF0B}" type="presParOf" srcId="{45F1601B-8540-4DC8-A4F7-27B1FE0D5F64}" destId="{A0882759-5F08-4CC4-A88C-E5A54589E6B1}" srcOrd="6" destOrd="0" presId="urn:microsoft.com/office/officeart/2005/8/layout/cycle2"/>
    <dgm:cxn modelId="{31051F11-1E24-40DB-ABAE-41A7F9C37B40}" type="presParOf" srcId="{45F1601B-8540-4DC8-A4F7-27B1FE0D5F64}" destId="{EC62E733-33A8-41EE-9F01-2E80A9E419C0}" srcOrd="7" destOrd="0" presId="urn:microsoft.com/office/officeart/2005/8/layout/cycle2"/>
    <dgm:cxn modelId="{3DCE0200-7306-4366-8397-0A1F5E368636}" type="presParOf" srcId="{EC62E733-33A8-41EE-9F01-2E80A9E419C0}" destId="{FA618900-2588-4F0A-A448-6D71E66EE378}" srcOrd="0" destOrd="0" presId="urn:microsoft.com/office/officeart/2005/8/layout/cycle2"/>
    <dgm:cxn modelId="{517A47F8-172E-421E-A637-E443433A1634}" type="presParOf" srcId="{45F1601B-8540-4DC8-A4F7-27B1FE0D5F64}" destId="{881576A9-566F-4EB1-8379-37409AAE0991}" srcOrd="8" destOrd="0" presId="urn:microsoft.com/office/officeart/2005/8/layout/cycle2"/>
    <dgm:cxn modelId="{9EF6223E-0583-4CD8-ADFC-0A5D02746BA0}" type="presParOf" srcId="{45F1601B-8540-4DC8-A4F7-27B1FE0D5F64}" destId="{95F7E8D2-A652-441A-813C-52681849D8E8}" srcOrd="9" destOrd="0" presId="urn:microsoft.com/office/officeart/2005/8/layout/cycle2"/>
    <dgm:cxn modelId="{F2214035-739B-4950-83F9-2DF43282D0FB}" type="presParOf" srcId="{95F7E8D2-A652-441A-813C-52681849D8E8}" destId="{7B629950-E02B-4993-AF9C-5F2C4C75F5A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BBC3C0-9A83-469E-B856-66D9BBAD8E8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413F96-2B28-47B3-B518-2AE117512C09}">
      <dgm:prSet phldrT="[Текст]"/>
      <dgm:spPr/>
      <dgm:t>
        <a:bodyPr/>
        <a:lstStyle/>
        <a:p>
          <a:r>
            <a:rPr lang="ru-RU" dirty="0" smtClean="0"/>
            <a:t>МУ ДО «Детская музыкальная школа № 1»</a:t>
          </a:r>
          <a:endParaRPr lang="ru-RU" dirty="0"/>
        </a:p>
      </dgm:t>
    </dgm:pt>
    <dgm:pt modelId="{13422EF3-4AA2-40CC-9F25-07B51A8D9D97}" type="parTrans" cxnId="{D0E02B8B-4EB7-4819-9A82-17C05B41A0CF}">
      <dgm:prSet/>
      <dgm:spPr/>
      <dgm:t>
        <a:bodyPr/>
        <a:lstStyle/>
        <a:p>
          <a:endParaRPr lang="ru-RU"/>
        </a:p>
      </dgm:t>
    </dgm:pt>
    <dgm:pt modelId="{50299CC3-AB1F-4CF5-BE4A-88796B057537}" type="sibTrans" cxnId="{D0E02B8B-4EB7-4819-9A82-17C05B41A0CF}">
      <dgm:prSet/>
      <dgm:spPr/>
      <dgm:t>
        <a:bodyPr/>
        <a:lstStyle/>
        <a:p>
          <a:endParaRPr lang="ru-RU"/>
        </a:p>
      </dgm:t>
    </dgm:pt>
    <dgm:pt modelId="{EFC98221-47C7-43AF-8784-28D6AC947F26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3 267, 487 (в тыс. руб.)</a:t>
          </a:r>
          <a:endParaRPr lang="ru-RU" dirty="0">
            <a:solidFill>
              <a:srgbClr val="C00000"/>
            </a:solidFill>
          </a:endParaRPr>
        </a:p>
      </dgm:t>
    </dgm:pt>
    <dgm:pt modelId="{689DED97-0DA8-4F69-BE0B-8DB8E13856AD}" type="parTrans" cxnId="{6EE641A1-377D-4A10-A078-35E3FCAEB5EA}">
      <dgm:prSet/>
      <dgm:spPr/>
      <dgm:t>
        <a:bodyPr/>
        <a:lstStyle/>
        <a:p>
          <a:endParaRPr lang="ru-RU"/>
        </a:p>
      </dgm:t>
    </dgm:pt>
    <dgm:pt modelId="{E88B4254-9910-4DA6-A950-00C832EC47BE}" type="sibTrans" cxnId="{6EE641A1-377D-4A10-A078-35E3FCAEB5EA}">
      <dgm:prSet/>
      <dgm:spPr/>
      <dgm:t>
        <a:bodyPr/>
        <a:lstStyle/>
        <a:p>
          <a:endParaRPr lang="ru-RU"/>
        </a:p>
      </dgm:t>
    </dgm:pt>
    <dgm:pt modelId="{8BAE23F0-0D19-4F20-9A30-449D9EF35399}">
      <dgm:prSet phldrT="[Текст]"/>
      <dgm:spPr/>
      <dgm:t>
        <a:bodyPr/>
        <a:lstStyle/>
        <a:p>
          <a:r>
            <a:rPr lang="ru-RU" dirty="0" smtClean="0"/>
            <a:t>МУ «Центральная библиотека» МОГО «Ухта»</a:t>
          </a:r>
          <a:endParaRPr lang="ru-RU" dirty="0"/>
        </a:p>
      </dgm:t>
    </dgm:pt>
    <dgm:pt modelId="{C7FF685F-3CA0-4BE0-9D2A-63B6FEBF97F2}" type="parTrans" cxnId="{0FD60CD4-CCFF-485C-96AA-8D6E84DC90E7}">
      <dgm:prSet/>
      <dgm:spPr/>
      <dgm:t>
        <a:bodyPr/>
        <a:lstStyle/>
        <a:p>
          <a:endParaRPr lang="ru-RU"/>
        </a:p>
      </dgm:t>
    </dgm:pt>
    <dgm:pt modelId="{7EF107EE-910D-4F46-AC0B-03296013C503}" type="sibTrans" cxnId="{0FD60CD4-CCFF-485C-96AA-8D6E84DC90E7}">
      <dgm:prSet/>
      <dgm:spPr/>
      <dgm:t>
        <a:bodyPr/>
        <a:lstStyle/>
        <a:p>
          <a:endParaRPr lang="ru-RU"/>
        </a:p>
      </dgm:t>
    </dgm:pt>
    <dgm:pt modelId="{8A43AD3C-2EB7-4086-81B0-63180DD5F025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936,733 (в тыс. руб.)</a:t>
          </a:r>
          <a:endParaRPr lang="ru-RU" dirty="0">
            <a:solidFill>
              <a:srgbClr val="C00000"/>
            </a:solidFill>
          </a:endParaRPr>
        </a:p>
      </dgm:t>
    </dgm:pt>
    <dgm:pt modelId="{0DF1D778-05FE-4D8E-AD2D-73F1D730C7F9}" type="parTrans" cxnId="{64A50DAD-4E3B-4E9C-9A88-6FCD3656BD91}">
      <dgm:prSet/>
      <dgm:spPr/>
      <dgm:t>
        <a:bodyPr/>
        <a:lstStyle/>
        <a:p>
          <a:endParaRPr lang="ru-RU"/>
        </a:p>
      </dgm:t>
    </dgm:pt>
    <dgm:pt modelId="{67721058-FC30-4DDD-9BB6-998A51D0D38C}" type="sibTrans" cxnId="{64A50DAD-4E3B-4E9C-9A88-6FCD3656BD91}">
      <dgm:prSet/>
      <dgm:spPr/>
      <dgm:t>
        <a:bodyPr/>
        <a:lstStyle/>
        <a:p>
          <a:endParaRPr lang="ru-RU"/>
        </a:p>
      </dgm:t>
    </dgm:pt>
    <dgm:pt modelId="{19E9FC6D-8D86-42DF-95B1-AFD1D1ACAACD}" type="pres">
      <dgm:prSet presAssocID="{60BBC3C0-9A83-469E-B856-66D9BBAD8E8D}" presName="Name0" presStyleCnt="0">
        <dgm:presLayoutVars>
          <dgm:dir/>
          <dgm:animLvl val="lvl"/>
          <dgm:resizeHandles/>
        </dgm:presLayoutVars>
      </dgm:prSet>
      <dgm:spPr/>
    </dgm:pt>
    <dgm:pt modelId="{F6389D20-779C-4B59-BB8E-6F997AF0C7E3}" type="pres">
      <dgm:prSet presAssocID="{6F413F96-2B28-47B3-B518-2AE117512C09}" presName="linNode" presStyleCnt="0"/>
      <dgm:spPr/>
    </dgm:pt>
    <dgm:pt modelId="{E16006C1-787F-4BB3-8A6F-2872A2BA8CC0}" type="pres">
      <dgm:prSet presAssocID="{6F413F96-2B28-47B3-B518-2AE117512C0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FBB81F-EE46-4C54-9C53-1DEAB8150BEA}" type="pres">
      <dgm:prSet presAssocID="{6F413F96-2B28-47B3-B518-2AE117512C09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D4784E-6B04-4102-979B-241E6BAD8AA0}" type="pres">
      <dgm:prSet presAssocID="{50299CC3-AB1F-4CF5-BE4A-88796B057537}" presName="spacing" presStyleCnt="0"/>
      <dgm:spPr/>
    </dgm:pt>
    <dgm:pt modelId="{1AA9B54D-94C9-448F-88DF-BD87B645E6DE}" type="pres">
      <dgm:prSet presAssocID="{8BAE23F0-0D19-4F20-9A30-449D9EF35399}" presName="linNode" presStyleCnt="0"/>
      <dgm:spPr/>
    </dgm:pt>
    <dgm:pt modelId="{C387FCB4-65D0-4F95-B9D4-658AA6F5232E}" type="pres">
      <dgm:prSet presAssocID="{8BAE23F0-0D19-4F20-9A30-449D9EF35399}" presName="parentShp" presStyleLbl="node1" presStyleIdx="1" presStyleCnt="2">
        <dgm:presLayoutVars>
          <dgm:bulletEnabled val="1"/>
        </dgm:presLayoutVars>
      </dgm:prSet>
      <dgm:spPr/>
    </dgm:pt>
    <dgm:pt modelId="{8BA13376-76F7-49C0-80B7-4A4B0850F9EC}" type="pres">
      <dgm:prSet presAssocID="{8BAE23F0-0D19-4F20-9A30-449D9EF35399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D60CD4-CCFF-485C-96AA-8D6E84DC90E7}" srcId="{60BBC3C0-9A83-469E-B856-66D9BBAD8E8D}" destId="{8BAE23F0-0D19-4F20-9A30-449D9EF35399}" srcOrd="1" destOrd="0" parTransId="{C7FF685F-3CA0-4BE0-9D2A-63B6FEBF97F2}" sibTransId="{7EF107EE-910D-4F46-AC0B-03296013C503}"/>
    <dgm:cxn modelId="{64A50DAD-4E3B-4E9C-9A88-6FCD3656BD91}" srcId="{8BAE23F0-0D19-4F20-9A30-449D9EF35399}" destId="{8A43AD3C-2EB7-4086-81B0-63180DD5F025}" srcOrd="0" destOrd="0" parTransId="{0DF1D778-05FE-4D8E-AD2D-73F1D730C7F9}" sibTransId="{67721058-FC30-4DDD-9BB6-998A51D0D38C}"/>
    <dgm:cxn modelId="{137739CD-81C9-4713-A7C8-7E870E9E3776}" type="presOf" srcId="{60BBC3C0-9A83-469E-B856-66D9BBAD8E8D}" destId="{19E9FC6D-8D86-42DF-95B1-AFD1D1ACAACD}" srcOrd="0" destOrd="0" presId="urn:microsoft.com/office/officeart/2005/8/layout/vList6"/>
    <dgm:cxn modelId="{72993AE6-F8FF-442B-B03F-EF34AEEDCD82}" type="presOf" srcId="{6F413F96-2B28-47B3-B518-2AE117512C09}" destId="{E16006C1-787F-4BB3-8A6F-2872A2BA8CC0}" srcOrd="0" destOrd="0" presId="urn:microsoft.com/office/officeart/2005/8/layout/vList6"/>
    <dgm:cxn modelId="{BAA7297A-567F-4045-BCD1-DA0BCEB0A279}" type="presOf" srcId="{8BAE23F0-0D19-4F20-9A30-449D9EF35399}" destId="{C387FCB4-65D0-4F95-B9D4-658AA6F5232E}" srcOrd="0" destOrd="0" presId="urn:microsoft.com/office/officeart/2005/8/layout/vList6"/>
    <dgm:cxn modelId="{D0E02B8B-4EB7-4819-9A82-17C05B41A0CF}" srcId="{60BBC3C0-9A83-469E-B856-66D9BBAD8E8D}" destId="{6F413F96-2B28-47B3-B518-2AE117512C09}" srcOrd="0" destOrd="0" parTransId="{13422EF3-4AA2-40CC-9F25-07B51A8D9D97}" sibTransId="{50299CC3-AB1F-4CF5-BE4A-88796B057537}"/>
    <dgm:cxn modelId="{88F2A2FF-DDAE-4E5F-8D50-E05E1262DF51}" type="presOf" srcId="{EFC98221-47C7-43AF-8784-28D6AC947F26}" destId="{67FBB81F-EE46-4C54-9C53-1DEAB8150BEA}" srcOrd="0" destOrd="0" presId="urn:microsoft.com/office/officeart/2005/8/layout/vList6"/>
    <dgm:cxn modelId="{6EE641A1-377D-4A10-A078-35E3FCAEB5EA}" srcId="{6F413F96-2B28-47B3-B518-2AE117512C09}" destId="{EFC98221-47C7-43AF-8784-28D6AC947F26}" srcOrd="0" destOrd="0" parTransId="{689DED97-0DA8-4F69-BE0B-8DB8E13856AD}" sibTransId="{E88B4254-9910-4DA6-A950-00C832EC47BE}"/>
    <dgm:cxn modelId="{A3EAE7B2-C014-4885-BEEE-4D7B6813C8B5}" type="presOf" srcId="{8A43AD3C-2EB7-4086-81B0-63180DD5F025}" destId="{8BA13376-76F7-49C0-80B7-4A4B0850F9EC}" srcOrd="0" destOrd="0" presId="urn:microsoft.com/office/officeart/2005/8/layout/vList6"/>
    <dgm:cxn modelId="{C7610E66-A71D-45D4-8F62-54F9080EDDA4}" type="presParOf" srcId="{19E9FC6D-8D86-42DF-95B1-AFD1D1ACAACD}" destId="{F6389D20-779C-4B59-BB8E-6F997AF0C7E3}" srcOrd="0" destOrd="0" presId="urn:microsoft.com/office/officeart/2005/8/layout/vList6"/>
    <dgm:cxn modelId="{05606A2E-D8CB-42E2-8B0E-7E230A77A2CC}" type="presParOf" srcId="{F6389D20-779C-4B59-BB8E-6F997AF0C7E3}" destId="{E16006C1-787F-4BB3-8A6F-2872A2BA8CC0}" srcOrd="0" destOrd="0" presId="urn:microsoft.com/office/officeart/2005/8/layout/vList6"/>
    <dgm:cxn modelId="{B51E7602-9FAD-4E33-8F00-33BB5DB59A9B}" type="presParOf" srcId="{F6389D20-779C-4B59-BB8E-6F997AF0C7E3}" destId="{67FBB81F-EE46-4C54-9C53-1DEAB8150BEA}" srcOrd="1" destOrd="0" presId="urn:microsoft.com/office/officeart/2005/8/layout/vList6"/>
    <dgm:cxn modelId="{27B4B2DB-A964-44CA-8AB6-AAE5B7DBFDFA}" type="presParOf" srcId="{19E9FC6D-8D86-42DF-95B1-AFD1D1ACAACD}" destId="{38D4784E-6B04-4102-979B-241E6BAD8AA0}" srcOrd="1" destOrd="0" presId="urn:microsoft.com/office/officeart/2005/8/layout/vList6"/>
    <dgm:cxn modelId="{6AF16D65-1A68-48F8-93C7-511FCA9CDB8F}" type="presParOf" srcId="{19E9FC6D-8D86-42DF-95B1-AFD1D1ACAACD}" destId="{1AA9B54D-94C9-448F-88DF-BD87B645E6DE}" srcOrd="2" destOrd="0" presId="urn:microsoft.com/office/officeart/2005/8/layout/vList6"/>
    <dgm:cxn modelId="{DAAF6FBC-F215-4486-BDAE-D29BD3DE8520}" type="presParOf" srcId="{1AA9B54D-94C9-448F-88DF-BD87B645E6DE}" destId="{C387FCB4-65D0-4F95-B9D4-658AA6F5232E}" srcOrd="0" destOrd="0" presId="urn:microsoft.com/office/officeart/2005/8/layout/vList6"/>
    <dgm:cxn modelId="{D2059AE1-5F2A-4BCB-9E1A-45002518BA54}" type="presParOf" srcId="{1AA9B54D-94C9-448F-88DF-BD87B645E6DE}" destId="{8BA13376-76F7-49C0-80B7-4A4B0850F9E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1C7466-3B0F-472C-ACE2-597455E2194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DB2D8B-9E7D-47FC-B6B5-3A4D2908CBA0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dirty="0" smtClean="0"/>
            <a:t>Детская хозрасчетная студия современного танца «Мелисса» МУ «Дом молодежи МОГО «Ухта» </a:t>
          </a:r>
          <a:endParaRPr lang="ru-RU" sz="1600" dirty="0"/>
        </a:p>
      </dgm:t>
    </dgm:pt>
    <dgm:pt modelId="{184D25B6-6017-43CB-AB0E-FDC4B04F122F}" type="parTrans" cxnId="{C077D11E-8AA4-4A7A-9D5D-454DEE193A29}">
      <dgm:prSet/>
      <dgm:spPr/>
      <dgm:t>
        <a:bodyPr/>
        <a:lstStyle/>
        <a:p>
          <a:endParaRPr lang="ru-RU"/>
        </a:p>
      </dgm:t>
    </dgm:pt>
    <dgm:pt modelId="{9D1FA35A-9B2C-48ED-8316-E122274FA9BC}" type="sibTrans" cxnId="{C077D11E-8AA4-4A7A-9D5D-454DEE193A29}">
      <dgm:prSet/>
      <dgm:spPr/>
      <dgm:t>
        <a:bodyPr/>
        <a:lstStyle/>
        <a:p>
          <a:endParaRPr lang="ru-RU"/>
        </a:p>
      </dgm:t>
    </dgm:pt>
    <dgm:pt modelId="{CE1ED02D-46C9-4771-824F-A70CF78C3E73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dirty="0" smtClean="0"/>
            <a:t>Ансамбль бального танца «Звезда» МУ «Централизованная клубная система» МОГО «Ухта»</a:t>
          </a:r>
          <a:endParaRPr lang="ru-RU" sz="1600" dirty="0"/>
        </a:p>
      </dgm:t>
    </dgm:pt>
    <dgm:pt modelId="{027734D0-2619-4BF4-8279-BCBA84A4B71B}" type="parTrans" cxnId="{2195EA5A-62C5-47D1-B68C-DD674703D256}">
      <dgm:prSet/>
      <dgm:spPr/>
      <dgm:t>
        <a:bodyPr/>
        <a:lstStyle/>
        <a:p>
          <a:endParaRPr lang="ru-RU"/>
        </a:p>
      </dgm:t>
    </dgm:pt>
    <dgm:pt modelId="{E3744FA0-ED1A-45ED-84F0-61E76E7A241C}" type="sibTrans" cxnId="{2195EA5A-62C5-47D1-B68C-DD674703D256}">
      <dgm:prSet/>
      <dgm:spPr/>
      <dgm:t>
        <a:bodyPr/>
        <a:lstStyle/>
        <a:p>
          <a:endParaRPr lang="ru-RU"/>
        </a:p>
      </dgm:t>
    </dgm:pt>
    <dgm:pt modelId="{8EF2A7F9-8355-4AF8-A334-235DE101933D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dirty="0" smtClean="0"/>
            <a:t>Хореографическая студия «Контрасты» МАУ «Городской ДК» МОГО «Ухта»</a:t>
          </a:r>
          <a:endParaRPr lang="ru-RU" sz="1600" dirty="0"/>
        </a:p>
      </dgm:t>
    </dgm:pt>
    <dgm:pt modelId="{036FA883-A955-4892-9DCE-A1FD2CAE0790}" type="parTrans" cxnId="{A2CC32B8-1C75-41AE-BB35-3063C7FD53D6}">
      <dgm:prSet/>
      <dgm:spPr/>
      <dgm:t>
        <a:bodyPr/>
        <a:lstStyle/>
        <a:p>
          <a:endParaRPr lang="ru-RU"/>
        </a:p>
      </dgm:t>
    </dgm:pt>
    <dgm:pt modelId="{EE3CFBEE-DF6D-4D26-B1C5-FDE6B06E1C13}" type="sibTrans" cxnId="{A2CC32B8-1C75-41AE-BB35-3063C7FD53D6}">
      <dgm:prSet/>
      <dgm:spPr/>
      <dgm:t>
        <a:bodyPr/>
        <a:lstStyle/>
        <a:p>
          <a:endParaRPr lang="ru-RU"/>
        </a:p>
      </dgm:t>
    </dgm:pt>
    <dgm:pt modelId="{800D2504-4756-4752-8F14-C98F69AE0CF3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dirty="0" smtClean="0"/>
            <a:t>Детская хореографическая студия при ансамбле танца «Елочка» МАУ «Городской ДК» МОГО «Ухта»</a:t>
          </a:r>
        </a:p>
        <a:p>
          <a:endParaRPr lang="ru-RU" sz="1000" dirty="0"/>
        </a:p>
      </dgm:t>
    </dgm:pt>
    <dgm:pt modelId="{E3DBD4F8-AA1E-4AC5-B840-FCCC51ACA6AE}" type="parTrans" cxnId="{FBBFAECE-2AE8-4C27-9FDA-2AB6926DAFE4}">
      <dgm:prSet/>
      <dgm:spPr/>
      <dgm:t>
        <a:bodyPr/>
        <a:lstStyle/>
        <a:p>
          <a:endParaRPr lang="ru-RU"/>
        </a:p>
      </dgm:t>
    </dgm:pt>
    <dgm:pt modelId="{15A75BF7-7C3B-44EA-8C52-4B40ED6A480D}" type="sibTrans" cxnId="{FBBFAECE-2AE8-4C27-9FDA-2AB6926DAFE4}">
      <dgm:prSet/>
      <dgm:spPr/>
      <dgm:t>
        <a:bodyPr/>
        <a:lstStyle/>
        <a:p>
          <a:endParaRPr lang="ru-RU"/>
        </a:p>
      </dgm:t>
    </dgm:pt>
    <dgm:pt modelId="{62840CAC-9A1E-4E06-BD23-FDC1B34D0909}">
      <dgm:prSet custT="1"/>
      <dgm:spPr/>
      <dgm:t>
        <a:bodyPr/>
        <a:lstStyle/>
        <a:p>
          <a:r>
            <a:rPr lang="ru-RU" sz="1600" dirty="0" smtClean="0"/>
            <a:t>«Вокально-хоровая студия» МУ ДО «ДМШ №1» МОГО «Ухта»</a:t>
          </a:r>
        </a:p>
        <a:p>
          <a:endParaRPr lang="ru-RU" sz="1000" dirty="0"/>
        </a:p>
      </dgm:t>
    </dgm:pt>
    <dgm:pt modelId="{115589BF-1071-476A-981B-50D9B8190A8E}" type="parTrans" cxnId="{ADC04FDA-D661-4C10-8309-082A5EC3EE40}">
      <dgm:prSet/>
      <dgm:spPr/>
      <dgm:t>
        <a:bodyPr/>
        <a:lstStyle/>
        <a:p>
          <a:endParaRPr lang="ru-RU"/>
        </a:p>
      </dgm:t>
    </dgm:pt>
    <dgm:pt modelId="{422900D3-7E4D-499B-9C80-4DE405CA92F1}" type="sibTrans" cxnId="{ADC04FDA-D661-4C10-8309-082A5EC3EE40}">
      <dgm:prSet/>
      <dgm:spPr/>
      <dgm:t>
        <a:bodyPr/>
        <a:lstStyle/>
        <a:p>
          <a:endParaRPr lang="ru-RU"/>
        </a:p>
      </dgm:t>
    </dgm:pt>
    <dgm:pt modelId="{991C7178-FC1D-43A2-8FEA-47FA71516EF9}">
      <dgm:prSet custT="1"/>
      <dgm:spPr/>
      <dgm:t>
        <a:bodyPr/>
        <a:lstStyle/>
        <a:p>
          <a:r>
            <a:rPr lang="ru-RU" sz="1600" dirty="0" smtClean="0"/>
            <a:t>Студии современного танца «</a:t>
          </a:r>
          <a:r>
            <a:rPr lang="en-US" sz="1600" dirty="0" smtClean="0"/>
            <a:t>INFINITY</a:t>
          </a:r>
          <a:r>
            <a:rPr lang="ru-RU" sz="1600" dirty="0" smtClean="0"/>
            <a:t>» МУ «Дом молодежи» МОГО «Ухта» </a:t>
          </a:r>
          <a:endParaRPr lang="ru-RU" sz="1600" dirty="0"/>
        </a:p>
      </dgm:t>
    </dgm:pt>
    <dgm:pt modelId="{F799A442-3E85-48E3-AF3D-C65C4BA4EF1E}" type="parTrans" cxnId="{69455F9F-2E69-494C-8519-B9AC6D1F038E}">
      <dgm:prSet/>
      <dgm:spPr/>
      <dgm:t>
        <a:bodyPr/>
        <a:lstStyle/>
        <a:p>
          <a:endParaRPr lang="ru-RU"/>
        </a:p>
      </dgm:t>
    </dgm:pt>
    <dgm:pt modelId="{5CFFA8A0-F64B-4489-AA64-4D722DB5F276}" type="sibTrans" cxnId="{69455F9F-2E69-494C-8519-B9AC6D1F038E}">
      <dgm:prSet/>
      <dgm:spPr/>
      <dgm:t>
        <a:bodyPr/>
        <a:lstStyle/>
        <a:p>
          <a:endParaRPr lang="ru-RU"/>
        </a:p>
      </dgm:t>
    </dgm:pt>
    <dgm:pt modelId="{9B8C5065-DBE4-4A4F-9D83-40164FE95632}" type="pres">
      <dgm:prSet presAssocID="{6A1C7466-3B0F-472C-ACE2-597455E2194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86BE039-3A9B-447F-B1AF-0970EDFB748C}" type="pres">
      <dgm:prSet presAssocID="{6A1C7466-3B0F-472C-ACE2-597455E21947}" presName="pyramid" presStyleLbl="node1" presStyleIdx="0" presStyleCnt="1" custLinFactNeighborX="9677"/>
      <dgm:spPr/>
    </dgm:pt>
    <dgm:pt modelId="{03BF0AF8-83DB-477B-97D0-BC2B465D00F7}" type="pres">
      <dgm:prSet presAssocID="{6A1C7466-3B0F-472C-ACE2-597455E21947}" presName="theList" presStyleCnt="0"/>
      <dgm:spPr/>
    </dgm:pt>
    <dgm:pt modelId="{D94CE6DD-FE4B-468F-9DBF-85EDFF03E910}" type="pres">
      <dgm:prSet presAssocID="{5ADB2D8B-9E7D-47FC-B6B5-3A4D2908CBA0}" presName="aNode" presStyleLbl="fgAcc1" presStyleIdx="0" presStyleCnt="6" custScaleX="113398" custScaleY="2000000" custLinFactY="7400016" custLinFactNeighborX="27161" custLinFactNeighborY="75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69971-6533-4ABE-86D5-233D03F64FE2}" type="pres">
      <dgm:prSet presAssocID="{5ADB2D8B-9E7D-47FC-B6B5-3A4D2908CBA0}" presName="aSpace" presStyleCnt="0"/>
      <dgm:spPr/>
    </dgm:pt>
    <dgm:pt modelId="{43C1E4E8-06D2-41B2-8B59-5D4F025D6E80}" type="pres">
      <dgm:prSet presAssocID="{CE1ED02D-46C9-4771-824F-A70CF78C3E73}" presName="aNode" presStyleLbl="fgAcc1" presStyleIdx="1" presStyleCnt="6" custScaleX="108437" custScaleY="2000000" custLinFactX="-4639" custLinFactY="5806567" custLinFactNeighborX="-100000" custLinFactNeighborY="59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9DF354-8B5F-46A1-B619-8F37DA172308}" type="pres">
      <dgm:prSet presAssocID="{CE1ED02D-46C9-4771-824F-A70CF78C3E73}" presName="aSpace" presStyleCnt="0"/>
      <dgm:spPr/>
    </dgm:pt>
    <dgm:pt modelId="{56F7B559-D1FC-4E67-88C5-DE747E7FA2A5}" type="pres">
      <dgm:prSet presAssocID="{991C7178-FC1D-43A2-8FEA-47FA71516EF9}" presName="aNode" presStyleLbl="fgAcc1" presStyleIdx="2" presStyleCnt="6" custScaleY="2000000" custLinFactY="-444064" custLinFactNeighborX="29381" custLinFactNeighborY="-5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4678DA-E3DD-48CB-A6B1-EF11CAE23090}" type="pres">
      <dgm:prSet presAssocID="{991C7178-FC1D-43A2-8FEA-47FA71516EF9}" presName="aSpace" presStyleCnt="0"/>
      <dgm:spPr/>
    </dgm:pt>
    <dgm:pt modelId="{C1D52E6B-CB10-432E-8DC2-43D4765759F2}" type="pres">
      <dgm:prSet presAssocID="{62840CAC-9A1E-4E06-BD23-FDC1B34D0909}" presName="aNode" presStyleLbl="fgAcc1" presStyleIdx="3" presStyleCnt="6" custScaleX="106659" custScaleY="2000000" custLinFactY="-1067270" custLinFactNeighborX="-87691" custLinFactNeighborY="-1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293BF-77C6-46F6-BCE5-09A28B44AB64}" type="pres">
      <dgm:prSet presAssocID="{62840CAC-9A1E-4E06-BD23-FDC1B34D0909}" presName="aSpace" presStyleCnt="0"/>
      <dgm:spPr/>
    </dgm:pt>
    <dgm:pt modelId="{A1BB2BF2-D7AA-4A1A-89D6-38F85B113AB0}" type="pres">
      <dgm:prSet presAssocID="{800D2504-4756-4752-8F14-C98F69AE0CF3}" presName="aNode" presStyleLbl="fgAcc1" presStyleIdx="4" presStyleCnt="6" custScaleX="112874" custScaleY="2000000" custLinFactY="-7136349" custLinFactNeighborX="24669" custLinFactNeighborY="-7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FB656A-A33C-4B19-A7A8-DE6339DC9173}" type="pres">
      <dgm:prSet presAssocID="{800D2504-4756-4752-8F14-C98F69AE0CF3}" presName="aSpace" presStyleCnt="0"/>
      <dgm:spPr/>
    </dgm:pt>
    <dgm:pt modelId="{40D735A2-AD4C-4276-B94B-2F696F1AA9E0}" type="pres">
      <dgm:prSet presAssocID="{8EF2A7F9-8355-4AF8-A334-235DE101933D}" presName="aNode" presStyleLbl="fgAcc1" presStyleIdx="5" presStyleCnt="6" custScaleX="110104" custScaleY="2000000" custLinFactY="-7759554" custLinFactNeighborX="-97117" custLinFactNeighborY="-78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E19D2-524F-4638-A07E-55AAC994B4AC}" type="pres">
      <dgm:prSet presAssocID="{8EF2A7F9-8355-4AF8-A334-235DE101933D}" presName="aSpace" presStyleCnt="0"/>
      <dgm:spPr/>
    </dgm:pt>
  </dgm:ptLst>
  <dgm:cxnLst>
    <dgm:cxn modelId="{5599CE46-F66F-484A-9294-DE0CB43DFB1A}" type="presOf" srcId="{CE1ED02D-46C9-4771-824F-A70CF78C3E73}" destId="{43C1E4E8-06D2-41B2-8B59-5D4F025D6E80}" srcOrd="0" destOrd="0" presId="urn:microsoft.com/office/officeart/2005/8/layout/pyramid2"/>
    <dgm:cxn modelId="{C077D11E-8AA4-4A7A-9D5D-454DEE193A29}" srcId="{6A1C7466-3B0F-472C-ACE2-597455E21947}" destId="{5ADB2D8B-9E7D-47FC-B6B5-3A4D2908CBA0}" srcOrd="0" destOrd="0" parTransId="{184D25B6-6017-43CB-AB0E-FDC4B04F122F}" sibTransId="{9D1FA35A-9B2C-48ED-8316-E122274FA9BC}"/>
    <dgm:cxn modelId="{AF73D236-1158-49D0-A1F8-3E6BDF05ADD7}" type="presOf" srcId="{800D2504-4756-4752-8F14-C98F69AE0CF3}" destId="{A1BB2BF2-D7AA-4A1A-89D6-38F85B113AB0}" srcOrd="0" destOrd="0" presId="urn:microsoft.com/office/officeart/2005/8/layout/pyramid2"/>
    <dgm:cxn modelId="{69455F9F-2E69-494C-8519-B9AC6D1F038E}" srcId="{6A1C7466-3B0F-472C-ACE2-597455E21947}" destId="{991C7178-FC1D-43A2-8FEA-47FA71516EF9}" srcOrd="2" destOrd="0" parTransId="{F799A442-3E85-48E3-AF3D-C65C4BA4EF1E}" sibTransId="{5CFFA8A0-F64B-4489-AA64-4D722DB5F276}"/>
    <dgm:cxn modelId="{4C21CEDA-5D9B-413F-B93A-5A4F62170981}" type="presOf" srcId="{8EF2A7F9-8355-4AF8-A334-235DE101933D}" destId="{40D735A2-AD4C-4276-B94B-2F696F1AA9E0}" srcOrd="0" destOrd="0" presId="urn:microsoft.com/office/officeart/2005/8/layout/pyramid2"/>
    <dgm:cxn modelId="{A2CC32B8-1C75-41AE-BB35-3063C7FD53D6}" srcId="{6A1C7466-3B0F-472C-ACE2-597455E21947}" destId="{8EF2A7F9-8355-4AF8-A334-235DE101933D}" srcOrd="5" destOrd="0" parTransId="{036FA883-A955-4892-9DCE-A1FD2CAE0790}" sibTransId="{EE3CFBEE-DF6D-4D26-B1C5-FDE6B06E1C13}"/>
    <dgm:cxn modelId="{9CA80F02-11FA-41FE-B578-9C5E06CC348C}" type="presOf" srcId="{5ADB2D8B-9E7D-47FC-B6B5-3A4D2908CBA0}" destId="{D94CE6DD-FE4B-468F-9DBF-85EDFF03E910}" srcOrd="0" destOrd="0" presId="urn:microsoft.com/office/officeart/2005/8/layout/pyramid2"/>
    <dgm:cxn modelId="{ADC04FDA-D661-4C10-8309-082A5EC3EE40}" srcId="{6A1C7466-3B0F-472C-ACE2-597455E21947}" destId="{62840CAC-9A1E-4E06-BD23-FDC1B34D0909}" srcOrd="3" destOrd="0" parTransId="{115589BF-1071-476A-981B-50D9B8190A8E}" sibTransId="{422900D3-7E4D-499B-9C80-4DE405CA92F1}"/>
    <dgm:cxn modelId="{2195EA5A-62C5-47D1-B68C-DD674703D256}" srcId="{6A1C7466-3B0F-472C-ACE2-597455E21947}" destId="{CE1ED02D-46C9-4771-824F-A70CF78C3E73}" srcOrd="1" destOrd="0" parTransId="{027734D0-2619-4BF4-8279-BCBA84A4B71B}" sibTransId="{E3744FA0-ED1A-45ED-84F0-61E76E7A241C}"/>
    <dgm:cxn modelId="{656787F1-6B04-4DC3-8263-F197BB29DD5E}" type="presOf" srcId="{62840CAC-9A1E-4E06-BD23-FDC1B34D0909}" destId="{C1D52E6B-CB10-432E-8DC2-43D4765759F2}" srcOrd="0" destOrd="0" presId="urn:microsoft.com/office/officeart/2005/8/layout/pyramid2"/>
    <dgm:cxn modelId="{FBBFAECE-2AE8-4C27-9FDA-2AB6926DAFE4}" srcId="{6A1C7466-3B0F-472C-ACE2-597455E21947}" destId="{800D2504-4756-4752-8F14-C98F69AE0CF3}" srcOrd="4" destOrd="0" parTransId="{E3DBD4F8-AA1E-4AC5-B840-FCCC51ACA6AE}" sibTransId="{15A75BF7-7C3B-44EA-8C52-4B40ED6A480D}"/>
    <dgm:cxn modelId="{7425175C-7D10-4B6F-91FF-D9131978AF02}" type="presOf" srcId="{6A1C7466-3B0F-472C-ACE2-597455E21947}" destId="{9B8C5065-DBE4-4A4F-9D83-40164FE95632}" srcOrd="0" destOrd="0" presId="urn:microsoft.com/office/officeart/2005/8/layout/pyramid2"/>
    <dgm:cxn modelId="{1FF5F2D5-0905-4FBB-BC46-7106EAAA1100}" type="presOf" srcId="{991C7178-FC1D-43A2-8FEA-47FA71516EF9}" destId="{56F7B559-D1FC-4E67-88C5-DE747E7FA2A5}" srcOrd="0" destOrd="0" presId="urn:microsoft.com/office/officeart/2005/8/layout/pyramid2"/>
    <dgm:cxn modelId="{148B4099-4101-4AB5-98E0-41B3F639D47B}" type="presParOf" srcId="{9B8C5065-DBE4-4A4F-9D83-40164FE95632}" destId="{C86BE039-3A9B-447F-B1AF-0970EDFB748C}" srcOrd="0" destOrd="0" presId="urn:microsoft.com/office/officeart/2005/8/layout/pyramid2"/>
    <dgm:cxn modelId="{F79475B2-2004-4BE9-846B-B919EB0F197D}" type="presParOf" srcId="{9B8C5065-DBE4-4A4F-9D83-40164FE95632}" destId="{03BF0AF8-83DB-477B-97D0-BC2B465D00F7}" srcOrd="1" destOrd="0" presId="urn:microsoft.com/office/officeart/2005/8/layout/pyramid2"/>
    <dgm:cxn modelId="{1B1A2CAE-EB42-45E4-9445-3F22C1D4C2BD}" type="presParOf" srcId="{03BF0AF8-83DB-477B-97D0-BC2B465D00F7}" destId="{D94CE6DD-FE4B-468F-9DBF-85EDFF03E910}" srcOrd="0" destOrd="0" presId="urn:microsoft.com/office/officeart/2005/8/layout/pyramid2"/>
    <dgm:cxn modelId="{BE010B46-8EDB-4F0C-82F8-3D3030D514CD}" type="presParOf" srcId="{03BF0AF8-83DB-477B-97D0-BC2B465D00F7}" destId="{44A69971-6533-4ABE-86D5-233D03F64FE2}" srcOrd="1" destOrd="0" presId="urn:microsoft.com/office/officeart/2005/8/layout/pyramid2"/>
    <dgm:cxn modelId="{CB6C4B00-8D70-4C38-B5CB-DDEBBD94C61D}" type="presParOf" srcId="{03BF0AF8-83DB-477B-97D0-BC2B465D00F7}" destId="{43C1E4E8-06D2-41B2-8B59-5D4F025D6E80}" srcOrd="2" destOrd="0" presId="urn:microsoft.com/office/officeart/2005/8/layout/pyramid2"/>
    <dgm:cxn modelId="{2DB05A3E-43B1-4A59-A071-83DAAFCCE356}" type="presParOf" srcId="{03BF0AF8-83DB-477B-97D0-BC2B465D00F7}" destId="{A79DF354-8B5F-46A1-B619-8F37DA172308}" srcOrd="3" destOrd="0" presId="urn:microsoft.com/office/officeart/2005/8/layout/pyramid2"/>
    <dgm:cxn modelId="{8E7E11CD-82E3-4AE9-9D2A-BC18E72F420D}" type="presParOf" srcId="{03BF0AF8-83DB-477B-97D0-BC2B465D00F7}" destId="{56F7B559-D1FC-4E67-88C5-DE747E7FA2A5}" srcOrd="4" destOrd="0" presId="urn:microsoft.com/office/officeart/2005/8/layout/pyramid2"/>
    <dgm:cxn modelId="{8B71B22B-1157-4C96-904D-71EFA287B379}" type="presParOf" srcId="{03BF0AF8-83DB-477B-97D0-BC2B465D00F7}" destId="{4E4678DA-E3DD-48CB-A6B1-EF11CAE23090}" srcOrd="5" destOrd="0" presId="urn:microsoft.com/office/officeart/2005/8/layout/pyramid2"/>
    <dgm:cxn modelId="{219CEF34-0691-465F-899F-549E59559AE8}" type="presParOf" srcId="{03BF0AF8-83DB-477B-97D0-BC2B465D00F7}" destId="{C1D52E6B-CB10-432E-8DC2-43D4765759F2}" srcOrd="6" destOrd="0" presId="urn:microsoft.com/office/officeart/2005/8/layout/pyramid2"/>
    <dgm:cxn modelId="{990F5202-A460-4E94-B706-18D2BB2C0CFD}" type="presParOf" srcId="{03BF0AF8-83DB-477B-97D0-BC2B465D00F7}" destId="{391293BF-77C6-46F6-BCE5-09A28B44AB64}" srcOrd="7" destOrd="0" presId="urn:microsoft.com/office/officeart/2005/8/layout/pyramid2"/>
    <dgm:cxn modelId="{6D148539-1D49-4F02-A341-7896722BA85E}" type="presParOf" srcId="{03BF0AF8-83DB-477B-97D0-BC2B465D00F7}" destId="{A1BB2BF2-D7AA-4A1A-89D6-38F85B113AB0}" srcOrd="8" destOrd="0" presId="urn:microsoft.com/office/officeart/2005/8/layout/pyramid2"/>
    <dgm:cxn modelId="{A3967E89-1CC6-49CE-819A-50C577A697B9}" type="presParOf" srcId="{03BF0AF8-83DB-477B-97D0-BC2B465D00F7}" destId="{EDFB656A-A33C-4B19-A7A8-DE6339DC9173}" srcOrd="9" destOrd="0" presId="urn:microsoft.com/office/officeart/2005/8/layout/pyramid2"/>
    <dgm:cxn modelId="{D9CB3B7F-A70C-49E1-8C0E-86042AA9C251}" type="presParOf" srcId="{03BF0AF8-83DB-477B-97D0-BC2B465D00F7}" destId="{40D735A2-AD4C-4276-B94B-2F696F1AA9E0}" srcOrd="10" destOrd="0" presId="urn:microsoft.com/office/officeart/2005/8/layout/pyramid2"/>
    <dgm:cxn modelId="{E3C43880-0565-40DA-AC13-AB43BE24EAA0}" type="presParOf" srcId="{03BF0AF8-83DB-477B-97D0-BC2B465D00F7}" destId="{8E9E19D2-524F-4638-A07E-55AAC994B4AC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C44824-0B2C-4CD2-B9F6-DC677EF2D4C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1F54A17-6DD0-4142-AA62-DB7C44D7E18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Портал администрации МОГО «Ухта»</a:t>
          </a:r>
          <a:endParaRPr lang="ru-RU" sz="2400" b="1" dirty="0">
            <a:solidFill>
              <a:schemeClr val="bg1"/>
            </a:solidFill>
          </a:endParaRPr>
        </a:p>
      </dgm:t>
    </dgm:pt>
    <dgm:pt modelId="{3DC0E5E1-4D06-417E-AF00-FB2BA2C2A242}" type="parTrans" cxnId="{C964E167-1F11-4F87-910D-125AB2488530}">
      <dgm:prSet/>
      <dgm:spPr/>
      <dgm:t>
        <a:bodyPr/>
        <a:lstStyle/>
        <a:p>
          <a:endParaRPr lang="ru-RU"/>
        </a:p>
      </dgm:t>
    </dgm:pt>
    <dgm:pt modelId="{80A14BCD-201E-4584-B260-971C415C4059}" type="sibTrans" cxnId="{C964E167-1F11-4F87-910D-125AB2488530}">
      <dgm:prSet/>
      <dgm:spPr/>
      <dgm:t>
        <a:bodyPr/>
        <a:lstStyle/>
        <a:p>
          <a:endParaRPr lang="ru-RU"/>
        </a:p>
      </dgm:t>
    </dgm:pt>
    <dgm:pt modelId="{83AF5512-D41A-4E85-9C01-93328B736C10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Сайт МУ «Историко-краеведческий музей с музеем-кабинетом А.Я. Кремса»</a:t>
          </a:r>
          <a:endParaRPr lang="ru-RU" b="1" dirty="0">
            <a:solidFill>
              <a:schemeClr val="bg1"/>
            </a:solidFill>
          </a:endParaRPr>
        </a:p>
      </dgm:t>
    </dgm:pt>
    <dgm:pt modelId="{EAA5F163-7DE7-4BD1-8A14-756B0B5AE55A}" type="parTrans" cxnId="{9C270774-ED94-435B-A23C-983A08561DB0}">
      <dgm:prSet/>
      <dgm:spPr/>
      <dgm:t>
        <a:bodyPr/>
        <a:lstStyle/>
        <a:p>
          <a:endParaRPr lang="ru-RU"/>
        </a:p>
      </dgm:t>
    </dgm:pt>
    <dgm:pt modelId="{6090CA31-6186-4D8E-BAD8-AFF8C9991564}" type="sibTrans" cxnId="{9C270774-ED94-435B-A23C-983A08561DB0}">
      <dgm:prSet/>
      <dgm:spPr/>
      <dgm:t>
        <a:bodyPr/>
        <a:lstStyle/>
        <a:p>
          <a:endParaRPr lang="ru-RU"/>
        </a:p>
      </dgm:t>
    </dgm:pt>
    <dgm:pt modelId="{B01ECC46-9E7C-43C4-8EC6-8941A50A0341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bg1"/>
              </a:solidFill>
            </a:rPr>
            <a:t>Сайт </a:t>
          </a:r>
        </a:p>
        <a:p>
          <a:pPr algn="ctr"/>
          <a:r>
            <a:rPr lang="ru-RU" sz="2000" b="1" dirty="0" smtClean="0">
              <a:solidFill>
                <a:schemeClr val="bg1"/>
              </a:solidFill>
            </a:rPr>
            <a:t>МУ «Центральная библиотека» МОГО «Ухта»</a:t>
          </a:r>
          <a:endParaRPr lang="ru-RU" sz="2000" b="1" dirty="0">
            <a:solidFill>
              <a:schemeClr val="bg1"/>
            </a:solidFill>
          </a:endParaRPr>
        </a:p>
      </dgm:t>
    </dgm:pt>
    <dgm:pt modelId="{FE0E727C-6B2E-4DC1-95B7-A9AFCBFF4DB9}" type="parTrans" cxnId="{2366051F-7605-4365-A43B-21D2AE41784D}">
      <dgm:prSet/>
      <dgm:spPr/>
      <dgm:t>
        <a:bodyPr/>
        <a:lstStyle/>
        <a:p>
          <a:endParaRPr lang="ru-RU"/>
        </a:p>
      </dgm:t>
    </dgm:pt>
    <dgm:pt modelId="{6B0C65CF-0742-46D8-A82D-0F040AAFABDA}" type="sibTrans" cxnId="{2366051F-7605-4365-A43B-21D2AE41784D}">
      <dgm:prSet/>
      <dgm:spPr/>
      <dgm:t>
        <a:bodyPr/>
        <a:lstStyle/>
        <a:p>
          <a:endParaRPr lang="ru-RU"/>
        </a:p>
      </dgm:t>
    </dgm:pt>
    <dgm:pt modelId="{3B44A840-9016-40B6-95E5-4A69A96406DF}" type="pres">
      <dgm:prSet presAssocID="{30C44824-0B2C-4CD2-B9F6-DC677EF2D4C3}" presName="compositeShape" presStyleCnt="0">
        <dgm:presLayoutVars>
          <dgm:chMax val="7"/>
          <dgm:dir/>
          <dgm:resizeHandles val="exact"/>
        </dgm:presLayoutVars>
      </dgm:prSet>
      <dgm:spPr/>
    </dgm:pt>
    <dgm:pt modelId="{FE0D3F6F-E597-4C6A-88D4-A89E58FECE2B}" type="pres">
      <dgm:prSet presAssocID="{41F54A17-6DD0-4142-AA62-DB7C44D7E183}" presName="circ1" presStyleLbl="vennNode1" presStyleIdx="0" presStyleCnt="3"/>
      <dgm:spPr/>
    </dgm:pt>
    <dgm:pt modelId="{55C24C52-67AA-481C-A0D7-E7CCE7E7E611}" type="pres">
      <dgm:prSet presAssocID="{41F54A17-6DD0-4142-AA62-DB7C44D7E18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BF97081-C634-4834-B60C-24577CC252B3}" type="pres">
      <dgm:prSet presAssocID="{83AF5512-D41A-4E85-9C01-93328B736C10}" presName="circ2" presStyleLbl="vennNode1" presStyleIdx="1" presStyleCnt="3"/>
      <dgm:spPr/>
    </dgm:pt>
    <dgm:pt modelId="{8280B46B-BCCA-445B-A38C-D07900633D3A}" type="pres">
      <dgm:prSet presAssocID="{83AF5512-D41A-4E85-9C01-93328B736C1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9EE1571-231D-4F28-8CE2-940E204959CA}" type="pres">
      <dgm:prSet presAssocID="{B01ECC46-9E7C-43C4-8EC6-8941A50A0341}" presName="circ3" presStyleLbl="vennNode1" presStyleIdx="2" presStyleCnt="3" custScaleX="91194" custScaleY="90037"/>
      <dgm:spPr/>
    </dgm:pt>
    <dgm:pt modelId="{8FB0EB51-CF0F-493C-B832-95D8E1FDC8BA}" type="pres">
      <dgm:prSet presAssocID="{B01ECC46-9E7C-43C4-8EC6-8941A50A034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BE80146-493B-4C3C-8CDC-8839D07D59F8}" type="presOf" srcId="{B01ECC46-9E7C-43C4-8EC6-8941A50A0341}" destId="{8FB0EB51-CF0F-493C-B832-95D8E1FDC8BA}" srcOrd="1" destOrd="0" presId="urn:microsoft.com/office/officeart/2005/8/layout/venn1"/>
    <dgm:cxn modelId="{C0C4159E-C7E6-49A2-947A-ED059D8B73FE}" type="presOf" srcId="{30C44824-0B2C-4CD2-B9F6-DC677EF2D4C3}" destId="{3B44A840-9016-40B6-95E5-4A69A96406DF}" srcOrd="0" destOrd="0" presId="urn:microsoft.com/office/officeart/2005/8/layout/venn1"/>
    <dgm:cxn modelId="{2366051F-7605-4365-A43B-21D2AE41784D}" srcId="{30C44824-0B2C-4CD2-B9F6-DC677EF2D4C3}" destId="{B01ECC46-9E7C-43C4-8EC6-8941A50A0341}" srcOrd="2" destOrd="0" parTransId="{FE0E727C-6B2E-4DC1-95B7-A9AFCBFF4DB9}" sibTransId="{6B0C65CF-0742-46D8-A82D-0F040AAFABDA}"/>
    <dgm:cxn modelId="{BEBF40B5-CC06-435D-8984-EE7E12C09E79}" type="presOf" srcId="{83AF5512-D41A-4E85-9C01-93328B736C10}" destId="{8280B46B-BCCA-445B-A38C-D07900633D3A}" srcOrd="1" destOrd="0" presId="urn:microsoft.com/office/officeart/2005/8/layout/venn1"/>
    <dgm:cxn modelId="{20F07679-8770-4F04-8D36-D18C92CA7772}" type="presOf" srcId="{41F54A17-6DD0-4142-AA62-DB7C44D7E183}" destId="{FE0D3F6F-E597-4C6A-88D4-A89E58FECE2B}" srcOrd="0" destOrd="0" presId="urn:microsoft.com/office/officeart/2005/8/layout/venn1"/>
    <dgm:cxn modelId="{119419BC-10B2-44F6-855E-7617FC54E6CC}" type="presOf" srcId="{41F54A17-6DD0-4142-AA62-DB7C44D7E183}" destId="{55C24C52-67AA-481C-A0D7-E7CCE7E7E611}" srcOrd="1" destOrd="0" presId="urn:microsoft.com/office/officeart/2005/8/layout/venn1"/>
    <dgm:cxn modelId="{C964E167-1F11-4F87-910D-125AB2488530}" srcId="{30C44824-0B2C-4CD2-B9F6-DC677EF2D4C3}" destId="{41F54A17-6DD0-4142-AA62-DB7C44D7E183}" srcOrd="0" destOrd="0" parTransId="{3DC0E5E1-4D06-417E-AF00-FB2BA2C2A242}" sibTransId="{80A14BCD-201E-4584-B260-971C415C4059}"/>
    <dgm:cxn modelId="{72A72103-6BBB-4AF4-BED5-0B6AF9BE1571}" type="presOf" srcId="{B01ECC46-9E7C-43C4-8EC6-8941A50A0341}" destId="{D9EE1571-231D-4F28-8CE2-940E204959CA}" srcOrd="0" destOrd="0" presId="urn:microsoft.com/office/officeart/2005/8/layout/venn1"/>
    <dgm:cxn modelId="{440B1C23-D90A-432F-BAFC-133086AA2A9E}" type="presOf" srcId="{83AF5512-D41A-4E85-9C01-93328B736C10}" destId="{BBF97081-C634-4834-B60C-24577CC252B3}" srcOrd="0" destOrd="0" presId="urn:microsoft.com/office/officeart/2005/8/layout/venn1"/>
    <dgm:cxn modelId="{9C270774-ED94-435B-A23C-983A08561DB0}" srcId="{30C44824-0B2C-4CD2-B9F6-DC677EF2D4C3}" destId="{83AF5512-D41A-4E85-9C01-93328B736C10}" srcOrd="1" destOrd="0" parTransId="{EAA5F163-7DE7-4BD1-8A14-756B0B5AE55A}" sibTransId="{6090CA31-6186-4D8E-BAD8-AFF8C9991564}"/>
    <dgm:cxn modelId="{2A4C21CB-2867-4F8E-BDF9-C0F114E43E8B}" type="presParOf" srcId="{3B44A840-9016-40B6-95E5-4A69A96406DF}" destId="{FE0D3F6F-E597-4C6A-88D4-A89E58FECE2B}" srcOrd="0" destOrd="0" presId="urn:microsoft.com/office/officeart/2005/8/layout/venn1"/>
    <dgm:cxn modelId="{819EAC9B-0DE9-4F98-BD74-B5D612AFF4B8}" type="presParOf" srcId="{3B44A840-9016-40B6-95E5-4A69A96406DF}" destId="{55C24C52-67AA-481C-A0D7-E7CCE7E7E611}" srcOrd="1" destOrd="0" presId="urn:microsoft.com/office/officeart/2005/8/layout/venn1"/>
    <dgm:cxn modelId="{8940092D-83C2-4FE8-9EEC-CE42995D756B}" type="presParOf" srcId="{3B44A840-9016-40B6-95E5-4A69A96406DF}" destId="{BBF97081-C634-4834-B60C-24577CC252B3}" srcOrd="2" destOrd="0" presId="urn:microsoft.com/office/officeart/2005/8/layout/venn1"/>
    <dgm:cxn modelId="{2E31C211-EDA5-4E67-BFE6-DE596254D8F2}" type="presParOf" srcId="{3B44A840-9016-40B6-95E5-4A69A96406DF}" destId="{8280B46B-BCCA-445B-A38C-D07900633D3A}" srcOrd="3" destOrd="0" presId="urn:microsoft.com/office/officeart/2005/8/layout/venn1"/>
    <dgm:cxn modelId="{DEB997A6-0F83-405D-8C41-BAC7EA6DCCAF}" type="presParOf" srcId="{3B44A840-9016-40B6-95E5-4A69A96406DF}" destId="{D9EE1571-231D-4F28-8CE2-940E204959CA}" srcOrd="4" destOrd="0" presId="urn:microsoft.com/office/officeart/2005/8/layout/venn1"/>
    <dgm:cxn modelId="{16905D47-7F5C-4D08-9EC1-A300978F8E7B}" type="presParOf" srcId="{3B44A840-9016-40B6-95E5-4A69A96406DF}" destId="{8FB0EB51-CF0F-493C-B832-95D8E1FDC8B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D9A9DD-7F76-4C8A-AA62-24FC4B347F0E}" type="doc">
      <dgm:prSet loTypeId="urn:microsoft.com/office/officeart/2005/8/layout/chevron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2492EA02-F449-4FEA-ABEF-91684604002C}">
      <dgm:prSet phldrT="[Текст]"/>
      <dgm:spPr/>
      <dgm:t>
        <a:bodyPr/>
        <a:lstStyle/>
        <a:p>
          <a:endParaRPr lang="ru-RU" dirty="0"/>
        </a:p>
      </dgm:t>
    </dgm:pt>
    <dgm:pt modelId="{55AA890B-109A-4B26-91E3-5BBD4CB76803}" type="parTrans" cxnId="{1DDA8A83-CE13-4275-A28D-61CDDB9F4269}">
      <dgm:prSet/>
      <dgm:spPr/>
      <dgm:t>
        <a:bodyPr/>
        <a:lstStyle/>
        <a:p>
          <a:endParaRPr lang="ru-RU"/>
        </a:p>
      </dgm:t>
    </dgm:pt>
    <dgm:pt modelId="{06AEB467-C78B-4563-B32C-B42ED62B7899}" type="sibTrans" cxnId="{1DDA8A83-CE13-4275-A28D-61CDDB9F4269}">
      <dgm:prSet/>
      <dgm:spPr/>
      <dgm:t>
        <a:bodyPr/>
        <a:lstStyle/>
        <a:p>
          <a:endParaRPr lang="ru-RU"/>
        </a:p>
      </dgm:t>
    </dgm:pt>
    <dgm:pt modelId="{C7A33B8A-41BF-4C37-8B88-0D887E92A69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55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Первоочередное исполнение в полном объеме положений майских Указов Президента Российской Федерации</a:t>
          </a:r>
          <a:endParaRPr lang="ru-RU" sz="155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10E6CE-D5F8-4207-B316-0DF04316B02C}" type="parTrans" cxnId="{22D65BD1-387C-4EE6-8CAA-9DF2CDBA1DDA}">
      <dgm:prSet/>
      <dgm:spPr/>
      <dgm:t>
        <a:bodyPr/>
        <a:lstStyle/>
        <a:p>
          <a:endParaRPr lang="ru-RU"/>
        </a:p>
      </dgm:t>
    </dgm:pt>
    <dgm:pt modelId="{1DE6EC0F-78FA-4FCB-9AB5-BCBDC512AC99}" type="sibTrans" cxnId="{22D65BD1-387C-4EE6-8CAA-9DF2CDBA1DDA}">
      <dgm:prSet/>
      <dgm:spPr/>
      <dgm:t>
        <a:bodyPr/>
        <a:lstStyle/>
        <a:p>
          <a:endParaRPr lang="ru-RU"/>
        </a:p>
      </dgm:t>
    </dgm:pt>
    <dgm:pt modelId="{1B1B03CB-AB0F-4284-80C7-1472240F508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5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 модернизация муниципальных учреждений культуры</a:t>
          </a:r>
          <a:endParaRPr lang="ru-RU" sz="155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DA01E8-3570-4038-9B07-205DAD6313FC}" type="parTrans" cxnId="{3E73E0C3-4974-43DE-9F82-8436190FAA13}">
      <dgm:prSet/>
      <dgm:spPr/>
      <dgm:t>
        <a:bodyPr/>
        <a:lstStyle/>
        <a:p>
          <a:endParaRPr lang="ru-RU"/>
        </a:p>
      </dgm:t>
    </dgm:pt>
    <dgm:pt modelId="{CB74652B-BAF3-4046-A5BC-91609F5A7013}" type="sibTrans" cxnId="{3E73E0C3-4974-43DE-9F82-8436190FAA13}">
      <dgm:prSet/>
      <dgm:spPr/>
      <dgm:t>
        <a:bodyPr/>
        <a:lstStyle/>
        <a:p>
          <a:endParaRPr lang="ru-RU"/>
        </a:p>
      </dgm:t>
    </dgm:pt>
    <dgm:pt modelId="{D53E7EFB-490D-497D-95D4-D288A8E84671}">
      <dgm:prSet phldrT="[Текст]" custT="1"/>
      <dgm:spPr/>
      <dgm:t>
        <a:bodyPr/>
        <a:lstStyle/>
        <a:p>
          <a:r>
            <a:rPr lang="ru-RU" sz="1550" dirty="0" smtClean="0">
              <a:solidFill>
                <a:schemeClr val="tx1"/>
              </a:solidFill>
              <a:effectLst/>
              <a:latin typeface="Times New Roman"/>
              <a:ea typeface="Calibri"/>
            </a:rPr>
            <a:t>Содействие в обеспечении экономических и социально-культурных условий развития традиционной культуры коми народа и  других национальностей с учетом соблюдения прав и свобод граждан</a:t>
          </a:r>
          <a:endParaRPr lang="ru-RU" sz="1550" dirty="0">
            <a:solidFill>
              <a:schemeClr val="tx1"/>
            </a:solidFill>
          </a:endParaRPr>
        </a:p>
      </dgm:t>
    </dgm:pt>
    <dgm:pt modelId="{A4D21951-5F63-4A2D-B391-F17AD3E053FA}" type="parTrans" cxnId="{D66B2150-879C-4336-BB3F-2AFC27B5E6ED}">
      <dgm:prSet/>
      <dgm:spPr/>
      <dgm:t>
        <a:bodyPr/>
        <a:lstStyle/>
        <a:p>
          <a:endParaRPr lang="ru-RU"/>
        </a:p>
      </dgm:t>
    </dgm:pt>
    <dgm:pt modelId="{F32599DA-40A2-4566-BE6A-A68127DBD43B}" type="sibTrans" cxnId="{D66B2150-879C-4336-BB3F-2AFC27B5E6ED}">
      <dgm:prSet/>
      <dgm:spPr/>
      <dgm:t>
        <a:bodyPr/>
        <a:lstStyle/>
        <a:p>
          <a:endParaRPr lang="ru-RU"/>
        </a:p>
      </dgm:t>
    </dgm:pt>
    <dgm:pt modelId="{3D10D769-B8DB-42FF-806C-2A2C3EF90D4B}">
      <dgm:prSet phldrT="[Текст]"/>
      <dgm:spPr/>
      <dgm:t>
        <a:bodyPr/>
        <a:lstStyle/>
        <a:p>
          <a:endParaRPr lang="ru-RU" dirty="0"/>
        </a:p>
      </dgm:t>
    </dgm:pt>
    <dgm:pt modelId="{3C08C850-5AF1-41F5-959F-B547286706B2}" type="parTrans" cxnId="{8A0D5996-BE24-4952-AA43-C0B682502CBF}">
      <dgm:prSet/>
      <dgm:spPr/>
      <dgm:t>
        <a:bodyPr/>
        <a:lstStyle/>
        <a:p>
          <a:endParaRPr lang="ru-RU"/>
        </a:p>
      </dgm:t>
    </dgm:pt>
    <dgm:pt modelId="{E2216AED-ED7A-456C-AE20-75D88007E64F}" type="sibTrans" cxnId="{8A0D5996-BE24-4952-AA43-C0B682502CBF}">
      <dgm:prSet/>
      <dgm:spPr/>
      <dgm:t>
        <a:bodyPr/>
        <a:lstStyle/>
        <a:p>
          <a:endParaRPr lang="ru-RU"/>
        </a:p>
      </dgm:t>
    </dgm:pt>
    <dgm:pt modelId="{F7324EBA-E882-4697-80AC-EEBCD9C0F793}">
      <dgm:prSet phldrT="[Текст]" custT="1"/>
      <dgm:spPr/>
      <dgm:t>
        <a:bodyPr/>
        <a:lstStyle/>
        <a:p>
          <a:r>
            <a:rPr lang="ru-RU" sz="15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условий для выявления, реализации творческого потенциала населения, развития межнациональных отношений и самодеятельного художественного творчества населения</a:t>
          </a:r>
          <a:endParaRPr lang="ru-RU" sz="155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FB042F-C32A-4E85-9692-5DF5CB952C64}" type="parTrans" cxnId="{33684666-DDBF-4A5D-AD62-71F7CAACED87}">
      <dgm:prSet/>
      <dgm:spPr/>
      <dgm:t>
        <a:bodyPr/>
        <a:lstStyle/>
        <a:p>
          <a:endParaRPr lang="ru-RU"/>
        </a:p>
      </dgm:t>
    </dgm:pt>
    <dgm:pt modelId="{36130DD7-592F-4BA1-B20B-69BC84E17CB1}" type="sibTrans" cxnId="{33684666-DDBF-4A5D-AD62-71F7CAACED87}">
      <dgm:prSet/>
      <dgm:spPr/>
      <dgm:t>
        <a:bodyPr/>
        <a:lstStyle/>
        <a:p>
          <a:endParaRPr lang="ru-RU"/>
        </a:p>
      </dgm:t>
    </dgm:pt>
    <dgm:pt modelId="{0F090CB4-1A46-4D28-8B3D-64B26736BA1B}">
      <dgm:prSet phldrT="[Текст]" custT="1"/>
      <dgm:spPr/>
      <dgm:t>
        <a:bodyPr/>
        <a:lstStyle/>
        <a:p>
          <a:r>
            <a:rPr lang="ru-RU" sz="15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Достойная подготовка и проведение 90-летия со дня основания г. Ухты и 100-летия Республики Коми</a:t>
          </a:r>
          <a:endParaRPr lang="ru-RU" sz="155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6FFF5A-3C28-4C42-A898-87FB8B52DE45}" type="parTrans" cxnId="{78810E53-E276-4075-8673-DE2744FCA146}">
      <dgm:prSet/>
      <dgm:spPr/>
      <dgm:t>
        <a:bodyPr/>
        <a:lstStyle/>
        <a:p>
          <a:endParaRPr lang="ru-RU"/>
        </a:p>
      </dgm:t>
    </dgm:pt>
    <dgm:pt modelId="{15ABD24F-22BC-41F0-B8BE-418AA5310C7A}" type="sibTrans" cxnId="{78810E53-E276-4075-8673-DE2744FCA146}">
      <dgm:prSet/>
      <dgm:spPr/>
      <dgm:t>
        <a:bodyPr/>
        <a:lstStyle/>
        <a:p>
          <a:endParaRPr lang="ru-RU"/>
        </a:p>
      </dgm:t>
    </dgm:pt>
    <dgm:pt modelId="{73F57EC4-E1F8-4C90-B957-7B700A93B1B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5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и актуализация исторического и культурного наследия на территории МОГО «Ухта»</a:t>
          </a:r>
          <a:endParaRPr lang="ru-RU" sz="155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7A628F-B547-488E-A047-54F5806200A8}" type="parTrans" cxnId="{D781C488-E444-44C1-8059-5FDD1D39F66B}">
      <dgm:prSet/>
      <dgm:spPr/>
      <dgm:t>
        <a:bodyPr/>
        <a:lstStyle/>
        <a:p>
          <a:endParaRPr lang="ru-RU"/>
        </a:p>
      </dgm:t>
    </dgm:pt>
    <dgm:pt modelId="{4FE79722-D9DB-44C0-92C3-0B87670D1B5F}" type="sibTrans" cxnId="{D781C488-E444-44C1-8059-5FDD1D39F66B}">
      <dgm:prSet/>
      <dgm:spPr/>
      <dgm:t>
        <a:bodyPr/>
        <a:lstStyle/>
        <a:p>
          <a:endParaRPr lang="ru-RU"/>
        </a:p>
      </dgm:t>
    </dgm:pt>
    <dgm:pt modelId="{4FD2D37A-577F-40A5-BA9E-3AC6BF4E97D3}">
      <dgm:prSet phldrT="[Текст]" custT="1"/>
      <dgm:spPr/>
      <dgm:t>
        <a:bodyPr/>
        <a:lstStyle/>
        <a:p>
          <a:r>
            <a:rPr lang="ru-RU" sz="1550" dirty="0" smtClean="0">
              <a:solidFill>
                <a:schemeClr val="tx1"/>
              </a:solidFill>
              <a:effectLst/>
              <a:latin typeface="Times New Roman"/>
              <a:ea typeface="Calibri"/>
            </a:rPr>
            <a:t>Повышение эффективности деятельности  муниципальных учреждений культуры, обеспечивающих комплектование, сохранность, актуализацию и доступность населению ресурсов библиотечных и музейных фондов</a:t>
          </a:r>
          <a:endParaRPr lang="ru-RU" sz="1550" dirty="0">
            <a:solidFill>
              <a:schemeClr val="tx1"/>
            </a:solidFill>
          </a:endParaRPr>
        </a:p>
      </dgm:t>
    </dgm:pt>
    <dgm:pt modelId="{A593866D-3BEA-4A21-AEC9-46851BFAF970}" type="sibTrans" cxnId="{A79BB23D-F640-4B24-AF5E-0A8549AEA75C}">
      <dgm:prSet/>
      <dgm:spPr/>
      <dgm:t>
        <a:bodyPr/>
        <a:lstStyle/>
        <a:p>
          <a:endParaRPr lang="ru-RU"/>
        </a:p>
      </dgm:t>
    </dgm:pt>
    <dgm:pt modelId="{FB8A1F1E-BF0F-486F-BD90-8E9A28AC592D}" type="parTrans" cxnId="{A79BB23D-F640-4B24-AF5E-0A8549AEA75C}">
      <dgm:prSet/>
      <dgm:spPr/>
      <dgm:t>
        <a:bodyPr/>
        <a:lstStyle/>
        <a:p>
          <a:endParaRPr lang="ru-RU"/>
        </a:p>
      </dgm:t>
    </dgm:pt>
    <dgm:pt modelId="{0B64989D-53FC-4DE2-8C27-A4AC843F6767}">
      <dgm:prSet phldrT="[Текст]"/>
      <dgm:spPr/>
      <dgm:t>
        <a:bodyPr/>
        <a:lstStyle/>
        <a:p>
          <a:endParaRPr lang="ru-RU" dirty="0"/>
        </a:p>
      </dgm:t>
    </dgm:pt>
    <dgm:pt modelId="{B297CE93-2777-4296-8A17-DACB934C6FA1}" type="sibTrans" cxnId="{BB959AA9-6E66-442E-AA05-28C8D8266D0D}">
      <dgm:prSet/>
      <dgm:spPr/>
      <dgm:t>
        <a:bodyPr/>
        <a:lstStyle/>
        <a:p>
          <a:endParaRPr lang="ru-RU"/>
        </a:p>
      </dgm:t>
    </dgm:pt>
    <dgm:pt modelId="{C3764122-3EC1-4B09-882E-0E2B18DD7EC4}" type="parTrans" cxnId="{BB959AA9-6E66-442E-AA05-28C8D8266D0D}">
      <dgm:prSet/>
      <dgm:spPr/>
      <dgm:t>
        <a:bodyPr/>
        <a:lstStyle/>
        <a:p>
          <a:endParaRPr lang="ru-RU"/>
        </a:p>
      </dgm:t>
    </dgm:pt>
    <dgm:pt modelId="{7B3C7459-F277-405A-B552-93976BFB773D}">
      <dgm:prSet phldrT="[Текст]" custT="1"/>
      <dgm:spPr/>
      <dgm:t>
        <a:bodyPr/>
        <a:lstStyle/>
        <a:p>
          <a:r>
            <a:rPr lang="ru-RU" sz="15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регионального проекта национального проекта «Культура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176F52-8967-4770-A643-6B15B2FA93CE}" type="parTrans" cxnId="{5A3A0529-F4E1-4848-B8C2-E3D48C3AD8E5}">
      <dgm:prSet/>
      <dgm:spPr/>
      <dgm:t>
        <a:bodyPr/>
        <a:lstStyle/>
        <a:p>
          <a:endParaRPr lang="ru-RU"/>
        </a:p>
      </dgm:t>
    </dgm:pt>
    <dgm:pt modelId="{96D65BB3-E281-4D2E-9896-639D8D0713CC}" type="sibTrans" cxnId="{5A3A0529-F4E1-4848-B8C2-E3D48C3AD8E5}">
      <dgm:prSet/>
      <dgm:spPr/>
      <dgm:t>
        <a:bodyPr/>
        <a:lstStyle/>
        <a:p>
          <a:endParaRPr lang="ru-RU"/>
        </a:p>
      </dgm:t>
    </dgm:pt>
    <dgm:pt modelId="{8B9BDA10-12B2-4FBD-BCC2-1F842A8FEFDF}">
      <dgm:prSet phldrT="[Текст]" custT="1"/>
      <dgm:spPr/>
      <dgm:t>
        <a:bodyPr/>
        <a:lstStyle/>
        <a:p>
          <a:r>
            <a:rPr lang="ru-RU" sz="15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Планов мероприятий в рамках Года театра в Российской Федерации, Международного года родного языка в Республике Коми</a:t>
          </a:r>
          <a:endParaRPr lang="ru-RU" sz="155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CF2A0D-ACAE-41EA-B20D-BA46C113F393}" type="parTrans" cxnId="{39D51E20-F231-4F5F-9FB7-85C4758FA267}">
      <dgm:prSet/>
      <dgm:spPr/>
      <dgm:t>
        <a:bodyPr/>
        <a:lstStyle/>
        <a:p>
          <a:endParaRPr lang="ru-RU"/>
        </a:p>
      </dgm:t>
    </dgm:pt>
    <dgm:pt modelId="{8CFF3652-4C33-4C9E-BCB7-2441F2DB644F}" type="sibTrans" cxnId="{39D51E20-F231-4F5F-9FB7-85C4758FA267}">
      <dgm:prSet/>
      <dgm:spPr/>
      <dgm:t>
        <a:bodyPr/>
        <a:lstStyle/>
        <a:p>
          <a:endParaRPr lang="ru-RU"/>
        </a:p>
      </dgm:t>
    </dgm:pt>
    <dgm:pt modelId="{02ED150D-7483-4E92-B365-1686DBFAA2AB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5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Активное участие в проектной деятельности с целью привлечения дополнительных источников финансирования, совершенствование системы платных услуг в учреждениях культуры</a:t>
          </a:r>
          <a:endParaRPr lang="ru-RU" sz="155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69247C-BB05-48CD-9220-09319C0B95EB}" type="parTrans" cxnId="{53BFF3F1-BE2B-4793-B6D4-BF0D51116702}">
      <dgm:prSet/>
      <dgm:spPr/>
      <dgm:t>
        <a:bodyPr/>
        <a:lstStyle/>
        <a:p>
          <a:endParaRPr lang="ru-RU"/>
        </a:p>
      </dgm:t>
    </dgm:pt>
    <dgm:pt modelId="{91094654-B0A2-4D2E-B369-DC1697951440}" type="sibTrans" cxnId="{53BFF3F1-BE2B-4793-B6D4-BF0D51116702}">
      <dgm:prSet/>
      <dgm:spPr/>
      <dgm:t>
        <a:bodyPr/>
        <a:lstStyle/>
        <a:p>
          <a:endParaRPr lang="ru-RU"/>
        </a:p>
      </dgm:t>
    </dgm:pt>
    <dgm:pt modelId="{D6EA75D1-F5B0-4524-83CB-6A6AA4E9FAAA}" type="pres">
      <dgm:prSet presAssocID="{00D9A9DD-7F76-4C8A-AA62-24FC4B347F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6F252F-2E4C-4246-8291-7F64B2C68956}" type="pres">
      <dgm:prSet presAssocID="{2492EA02-F449-4FEA-ABEF-91684604002C}" presName="composite" presStyleCnt="0"/>
      <dgm:spPr/>
    </dgm:pt>
    <dgm:pt modelId="{252B9923-D2D9-4D2C-8595-541D90FBCF0F}" type="pres">
      <dgm:prSet presAssocID="{2492EA02-F449-4FEA-ABEF-91684604002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6B467-12C5-406F-9696-6DC7BA8F46DC}" type="pres">
      <dgm:prSet presAssocID="{2492EA02-F449-4FEA-ABEF-91684604002C}" presName="descendantText" presStyleLbl="alignAcc1" presStyleIdx="0" presStyleCnt="3" custScaleX="103615" custScaleY="156684" custLinFactNeighborX="-991" custLinFactNeighborY="10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002493-8AA2-49EA-800E-5E760B68D600}" type="pres">
      <dgm:prSet presAssocID="{06AEB467-C78B-4563-B32C-B42ED62B7899}" presName="sp" presStyleCnt="0"/>
      <dgm:spPr/>
    </dgm:pt>
    <dgm:pt modelId="{10751767-51D9-4EBD-9D3C-54326ADCEF85}" type="pres">
      <dgm:prSet presAssocID="{0B64989D-53FC-4DE2-8C27-A4AC843F6767}" presName="composite" presStyleCnt="0"/>
      <dgm:spPr/>
    </dgm:pt>
    <dgm:pt modelId="{12BBC2EB-B006-4B2F-8D3F-241287D3DE34}" type="pres">
      <dgm:prSet presAssocID="{0B64989D-53FC-4DE2-8C27-A4AC843F676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A6749-273A-4E24-B2D2-EF469E0E4274}" type="pres">
      <dgm:prSet presAssocID="{0B64989D-53FC-4DE2-8C27-A4AC843F6767}" presName="descendantText" presStyleLbl="alignAcc1" presStyleIdx="1" presStyleCnt="3" custScaleX="105514" custScaleY="152905" custLinFactNeighborX="-676" custLinFactNeighborY="25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FD07DE-15A3-46C9-8004-F9A2A47800CC}" type="pres">
      <dgm:prSet presAssocID="{B297CE93-2777-4296-8A17-DACB934C6FA1}" presName="sp" presStyleCnt="0"/>
      <dgm:spPr/>
    </dgm:pt>
    <dgm:pt modelId="{727BF5DB-C741-4AE9-8B37-587E5DE5C086}" type="pres">
      <dgm:prSet presAssocID="{3D10D769-B8DB-42FF-806C-2A2C3EF90D4B}" presName="composite" presStyleCnt="0"/>
      <dgm:spPr/>
    </dgm:pt>
    <dgm:pt modelId="{F41A0D49-4BD1-40D0-820C-C30B728ACE75}" type="pres">
      <dgm:prSet presAssocID="{3D10D769-B8DB-42FF-806C-2A2C3EF90D4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B3135-DE94-4A76-9ACF-A2768C3F732E}" type="pres">
      <dgm:prSet presAssocID="{3D10D769-B8DB-42FF-806C-2A2C3EF90D4B}" presName="descendantText" presStyleLbl="alignAcc1" presStyleIdx="2" presStyleCnt="3" custScaleX="104738" custScaleY="126230" custLinFactNeighborX="-1064" custLinFactNeighborY="34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C39A62-8136-4725-8A08-B375DBAF806A}" type="presOf" srcId="{02ED150D-7483-4E92-B365-1686DBFAA2AB}" destId="{B266B467-12C5-406F-9696-6DC7BA8F46DC}" srcOrd="0" destOrd="3" presId="urn:microsoft.com/office/officeart/2005/8/layout/chevron2"/>
    <dgm:cxn modelId="{D781C488-E444-44C1-8059-5FDD1D39F66B}" srcId="{2492EA02-F449-4FEA-ABEF-91684604002C}" destId="{73F57EC4-E1F8-4C90-B957-7B700A93B1B5}" srcOrd="2" destOrd="0" parTransId="{FE7A628F-B547-488E-A047-54F5806200A8}" sibTransId="{4FE79722-D9DB-44C0-92C3-0B87670D1B5F}"/>
    <dgm:cxn modelId="{A5D061AB-670A-4D85-B84F-C1F0C8C56E60}" type="presOf" srcId="{F7324EBA-E882-4697-80AC-EEBCD9C0F793}" destId="{7E4B3135-DE94-4A76-9ACF-A2768C3F732E}" srcOrd="0" destOrd="0" presId="urn:microsoft.com/office/officeart/2005/8/layout/chevron2"/>
    <dgm:cxn modelId="{4D407B09-34BE-484A-B957-9DFA0E1D6956}" type="presOf" srcId="{7B3C7459-F277-405A-B552-93976BFB773D}" destId="{7E4B3135-DE94-4A76-9ACF-A2768C3F732E}" srcOrd="0" destOrd="2" presId="urn:microsoft.com/office/officeart/2005/8/layout/chevron2"/>
    <dgm:cxn modelId="{13B602FD-ED0E-4657-B138-9A4636A687A5}" type="presOf" srcId="{8B9BDA10-12B2-4FBD-BCC2-1F842A8FEFDF}" destId="{5C5A6749-273A-4E24-B2D2-EF469E0E4274}" srcOrd="0" destOrd="2" presId="urn:microsoft.com/office/officeart/2005/8/layout/chevron2"/>
    <dgm:cxn modelId="{22D65BD1-387C-4EE6-8CAA-9DF2CDBA1DDA}" srcId="{2492EA02-F449-4FEA-ABEF-91684604002C}" destId="{C7A33B8A-41BF-4C37-8B88-0D887E92A693}" srcOrd="0" destOrd="0" parTransId="{BC10E6CE-D5F8-4207-B316-0DF04316B02C}" sibTransId="{1DE6EC0F-78FA-4FCB-9AB5-BCBDC512AC99}"/>
    <dgm:cxn modelId="{F2F9A87C-1D73-4235-9A0D-A0FCBF499036}" type="presOf" srcId="{3D10D769-B8DB-42FF-806C-2A2C3EF90D4B}" destId="{F41A0D49-4BD1-40D0-820C-C30B728ACE75}" srcOrd="0" destOrd="0" presId="urn:microsoft.com/office/officeart/2005/8/layout/chevron2"/>
    <dgm:cxn modelId="{07A19265-F2C7-47D2-BA07-DD66AD57CA8B}" type="presOf" srcId="{73F57EC4-E1F8-4C90-B957-7B700A93B1B5}" destId="{B266B467-12C5-406F-9696-6DC7BA8F46DC}" srcOrd="0" destOrd="2" presId="urn:microsoft.com/office/officeart/2005/8/layout/chevron2"/>
    <dgm:cxn modelId="{3E73E0C3-4974-43DE-9F82-8436190FAA13}" srcId="{2492EA02-F449-4FEA-ABEF-91684604002C}" destId="{1B1B03CB-AB0F-4284-80C7-1472240F5081}" srcOrd="1" destOrd="0" parTransId="{7FDA01E8-3570-4038-9B07-205DAD6313FC}" sibTransId="{CB74652B-BAF3-4046-A5BC-91609F5A7013}"/>
    <dgm:cxn modelId="{33684666-DDBF-4A5D-AD62-71F7CAACED87}" srcId="{3D10D769-B8DB-42FF-806C-2A2C3EF90D4B}" destId="{F7324EBA-E882-4697-80AC-EEBCD9C0F793}" srcOrd="0" destOrd="0" parTransId="{8AFB042F-C32A-4E85-9692-5DF5CB952C64}" sibTransId="{36130DD7-592F-4BA1-B20B-69BC84E17CB1}"/>
    <dgm:cxn modelId="{A3BA4D55-816F-45E4-A6A5-7EE0BD419947}" type="presOf" srcId="{1B1B03CB-AB0F-4284-80C7-1472240F5081}" destId="{B266B467-12C5-406F-9696-6DC7BA8F46DC}" srcOrd="0" destOrd="1" presId="urn:microsoft.com/office/officeart/2005/8/layout/chevron2"/>
    <dgm:cxn modelId="{5A3A0529-F4E1-4848-B8C2-E3D48C3AD8E5}" srcId="{3D10D769-B8DB-42FF-806C-2A2C3EF90D4B}" destId="{7B3C7459-F277-405A-B552-93976BFB773D}" srcOrd="2" destOrd="0" parTransId="{14176F52-8967-4770-A643-6B15B2FA93CE}" sibTransId="{96D65BB3-E281-4D2E-9896-639D8D0713CC}"/>
    <dgm:cxn modelId="{D66B2150-879C-4336-BB3F-2AFC27B5E6ED}" srcId="{0B64989D-53FC-4DE2-8C27-A4AC843F6767}" destId="{D53E7EFB-490D-497D-95D4-D288A8E84671}" srcOrd="1" destOrd="0" parTransId="{A4D21951-5F63-4A2D-B391-F17AD3E053FA}" sibTransId="{F32599DA-40A2-4566-BE6A-A68127DBD43B}"/>
    <dgm:cxn modelId="{A79BB23D-F640-4B24-AF5E-0A8549AEA75C}" srcId="{0B64989D-53FC-4DE2-8C27-A4AC843F6767}" destId="{4FD2D37A-577F-40A5-BA9E-3AC6BF4E97D3}" srcOrd="0" destOrd="0" parTransId="{FB8A1F1E-BF0F-486F-BD90-8E9A28AC592D}" sibTransId="{A593866D-3BEA-4A21-AEC9-46851BFAF970}"/>
    <dgm:cxn modelId="{A9F5990B-91E8-4B9E-9B82-D0134194F6D9}" type="presOf" srcId="{D53E7EFB-490D-497D-95D4-D288A8E84671}" destId="{5C5A6749-273A-4E24-B2D2-EF469E0E4274}" srcOrd="0" destOrd="1" presId="urn:microsoft.com/office/officeart/2005/8/layout/chevron2"/>
    <dgm:cxn modelId="{1DDA8A83-CE13-4275-A28D-61CDDB9F4269}" srcId="{00D9A9DD-7F76-4C8A-AA62-24FC4B347F0E}" destId="{2492EA02-F449-4FEA-ABEF-91684604002C}" srcOrd="0" destOrd="0" parTransId="{55AA890B-109A-4B26-91E3-5BBD4CB76803}" sibTransId="{06AEB467-C78B-4563-B32C-B42ED62B7899}"/>
    <dgm:cxn modelId="{39D51E20-F231-4F5F-9FB7-85C4758FA267}" srcId="{0B64989D-53FC-4DE2-8C27-A4AC843F6767}" destId="{8B9BDA10-12B2-4FBD-BCC2-1F842A8FEFDF}" srcOrd="2" destOrd="0" parTransId="{CDCF2A0D-ACAE-41EA-B20D-BA46C113F393}" sibTransId="{8CFF3652-4C33-4C9E-BCB7-2441F2DB644F}"/>
    <dgm:cxn modelId="{C5FBBBC6-018E-43A9-A6E7-E2EB4236AF0C}" type="presOf" srcId="{00D9A9DD-7F76-4C8A-AA62-24FC4B347F0E}" destId="{D6EA75D1-F5B0-4524-83CB-6A6AA4E9FAAA}" srcOrd="0" destOrd="0" presId="urn:microsoft.com/office/officeart/2005/8/layout/chevron2"/>
    <dgm:cxn modelId="{53BFF3F1-BE2B-4793-B6D4-BF0D51116702}" srcId="{2492EA02-F449-4FEA-ABEF-91684604002C}" destId="{02ED150D-7483-4E92-B365-1686DBFAA2AB}" srcOrd="3" destOrd="0" parTransId="{2069247C-BB05-48CD-9220-09319C0B95EB}" sibTransId="{91094654-B0A2-4D2E-B369-DC1697951440}"/>
    <dgm:cxn modelId="{4927A86E-5EA3-4DC4-898B-701B6AB438F9}" type="presOf" srcId="{0B64989D-53FC-4DE2-8C27-A4AC843F6767}" destId="{12BBC2EB-B006-4B2F-8D3F-241287D3DE34}" srcOrd="0" destOrd="0" presId="urn:microsoft.com/office/officeart/2005/8/layout/chevron2"/>
    <dgm:cxn modelId="{BB959AA9-6E66-442E-AA05-28C8D8266D0D}" srcId="{00D9A9DD-7F76-4C8A-AA62-24FC4B347F0E}" destId="{0B64989D-53FC-4DE2-8C27-A4AC843F6767}" srcOrd="1" destOrd="0" parTransId="{C3764122-3EC1-4B09-882E-0E2B18DD7EC4}" sibTransId="{B297CE93-2777-4296-8A17-DACB934C6FA1}"/>
    <dgm:cxn modelId="{F661DD26-6571-4AFF-BCB0-8B279BD6C9D7}" type="presOf" srcId="{0F090CB4-1A46-4D28-8B3D-64B26736BA1B}" destId="{7E4B3135-DE94-4A76-9ACF-A2768C3F732E}" srcOrd="0" destOrd="1" presId="urn:microsoft.com/office/officeart/2005/8/layout/chevron2"/>
    <dgm:cxn modelId="{8A0D5996-BE24-4952-AA43-C0B682502CBF}" srcId="{00D9A9DD-7F76-4C8A-AA62-24FC4B347F0E}" destId="{3D10D769-B8DB-42FF-806C-2A2C3EF90D4B}" srcOrd="2" destOrd="0" parTransId="{3C08C850-5AF1-41F5-959F-B547286706B2}" sibTransId="{E2216AED-ED7A-456C-AE20-75D88007E64F}"/>
    <dgm:cxn modelId="{1D3A8C67-3AF9-4074-AF83-5EBDB8011892}" type="presOf" srcId="{C7A33B8A-41BF-4C37-8B88-0D887E92A693}" destId="{B266B467-12C5-406F-9696-6DC7BA8F46DC}" srcOrd="0" destOrd="0" presId="urn:microsoft.com/office/officeart/2005/8/layout/chevron2"/>
    <dgm:cxn modelId="{C89AA137-5314-4C26-8820-C3DFCDA0E7CD}" type="presOf" srcId="{2492EA02-F449-4FEA-ABEF-91684604002C}" destId="{252B9923-D2D9-4D2C-8595-541D90FBCF0F}" srcOrd="0" destOrd="0" presId="urn:microsoft.com/office/officeart/2005/8/layout/chevron2"/>
    <dgm:cxn modelId="{78810E53-E276-4075-8673-DE2744FCA146}" srcId="{3D10D769-B8DB-42FF-806C-2A2C3EF90D4B}" destId="{0F090CB4-1A46-4D28-8B3D-64B26736BA1B}" srcOrd="1" destOrd="0" parTransId="{386FFF5A-3C28-4C42-A898-87FB8B52DE45}" sibTransId="{15ABD24F-22BC-41F0-B8BE-418AA5310C7A}"/>
    <dgm:cxn modelId="{6C48C4C0-1386-438E-96F6-E68FC36BBD4C}" type="presOf" srcId="{4FD2D37A-577F-40A5-BA9E-3AC6BF4E97D3}" destId="{5C5A6749-273A-4E24-B2D2-EF469E0E4274}" srcOrd="0" destOrd="0" presId="urn:microsoft.com/office/officeart/2005/8/layout/chevron2"/>
    <dgm:cxn modelId="{9EC7532A-C66F-4F7A-B677-750E28A63343}" type="presParOf" srcId="{D6EA75D1-F5B0-4524-83CB-6A6AA4E9FAAA}" destId="{6A6F252F-2E4C-4246-8291-7F64B2C68956}" srcOrd="0" destOrd="0" presId="urn:microsoft.com/office/officeart/2005/8/layout/chevron2"/>
    <dgm:cxn modelId="{84EE34A8-39D1-409D-B2E5-F8CC32D82C00}" type="presParOf" srcId="{6A6F252F-2E4C-4246-8291-7F64B2C68956}" destId="{252B9923-D2D9-4D2C-8595-541D90FBCF0F}" srcOrd="0" destOrd="0" presId="urn:microsoft.com/office/officeart/2005/8/layout/chevron2"/>
    <dgm:cxn modelId="{B889F3D6-BC66-4ABE-AC9F-F1C6A3FEF6C1}" type="presParOf" srcId="{6A6F252F-2E4C-4246-8291-7F64B2C68956}" destId="{B266B467-12C5-406F-9696-6DC7BA8F46DC}" srcOrd="1" destOrd="0" presId="urn:microsoft.com/office/officeart/2005/8/layout/chevron2"/>
    <dgm:cxn modelId="{1DF2E01F-9372-4C66-BE2E-FC81CC2B0F82}" type="presParOf" srcId="{D6EA75D1-F5B0-4524-83CB-6A6AA4E9FAAA}" destId="{10002493-8AA2-49EA-800E-5E760B68D600}" srcOrd="1" destOrd="0" presId="urn:microsoft.com/office/officeart/2005/8/layout/chevron2"/>
    <dgm:cxn modelId="{FCC0D400-8BDC-4680-99B2-54C3B53150A2}" type="presParOf" srcId="{D6EA75D1-F5B0-4524-83CB-6A6AA4E9FAAA}" destId="{10751767-51D9-4EBD-9D3C-54326ADCEF85}" srcOrd="2" destOrd="0" presId="urn:microsoft.com/office/officeart/2005/8/layout/chevron2"/>
    <dgm:cxn modelId="{769BB8F0-254E-4164-97D7-2FD9F4487BDB}" type="presParOf" srcId="{10751767-51D9-4EBD-9D3C-54326ADCEF85}" destId="{12BBC2EB-B006-4B2F-8D3F-241287D3DE34}" srcOrd="0" destOrd="0" presId="urn:microsoft.com/office/officeart/2005/8/layout/chevron2"/>
    <dgm:cxn modelId="{4A1896BD-E487-4BE2-B853-A75D01C20057}" type="presParOf" srcId="{10751767-51D9-4EBD-9D3C-54326ADCEF85}" destId="{5C5A6749-273A-4E24-B2D2-EF469E0E4274}" srcOrd="1" destOrd="0" presId="urn:microsoft.com/office/officeart/2005/8/layout/chevron2"/>
    <dgm:cxn modelId="{CF1837A8-7FB4-4DD7-BD0C-BCB8F4FC4F24}" type="presParOf" srcId="{D6EA75D1-F5B0-4524-83CB-6A6AA4E9FAAA}" destId="{C4FD07DE-15A3-46C9-8004-F9A2A47800CC}" srcOrd="3" destOrd="0" presId="urn:microsoft.com/office/officeart/2005/8/layout/chevron2"/>
    <dgm:cxn modelId="{F0377910-1B9F-4182-B88A-92A5898D4692}" type="presParOf" srcId="{D6EA75D1-F5B0-4524-83CB-6A6AA4E9FAAA}" destId="{727BF5DB-C741-4AE9-8B37-587E5DE5C086}" srcOrd="4" destOrd="0" presId="urn:microsoft.com/office/officeart/2005/8/layout/chevron2"/>
    <dgm:cxn modelId="{63D27544-959E-4892-BF3E-0C83436EDBF1}" type="presParOf" srcId="{727BF5DB-C741-4AE9-8B37-587E5DE5C086}" destId="{F41A0D49-4BD1-40D0-820C-C30B728ACE75}" srcOrd="0" destOrd="0" presId="urn:microsoft.com/office/officeart/2005/8/layout/chevron2"/>
    <dgm:cxn modelId="{B584C6B4-7136-4BE7-A0CA-5B62F9F7BD2D}" type="presParOf" srcId="{727BF5DB-C741-4AE9-8B37-587E5DE5C086}" destId="{7E4B3135-DE94-4A76-9ACF-A2768C3F732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FF406-4A57-4CBE-A6EF-AB7242B88C4C}">
      <dsp:nvSpPr>
        <dsp:cNvPr id="0" name=""/>
        <dsp:cNvSpPr/>
      </dsp:nvSpPr>
      <dsp:spPr>
        <a:xfrm>
          <a:off x="2665898" y="-146138"/>
          <a:ext cx="1747408" cy="164158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4 учреждения ДОД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2921800" y="94266"/>
        <a:ext cx="1235604" cy="1160774"/>
      </dsp:txXfrm>
    </dsp:sp>
    <dsp:sp modelId="{8BF19E7F-45B4-43FD-9907-BC88F8A5C9B4}">
      <dsp:nvSpPr>
        <dsp:cNvPr id="0" name=""/>
        <dsp:cNvSpPr/>
      </dsp:nvSpPr>
      <dsp:spPr>
        <a:xfrm rot="1648718">
          <a:off x="4541908" y="947776"/>
          <a:ext cx="411365" cy="4659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4548869" y="1012497"/>
        <a:ext cx="287956" cy="279580"/>
      </dsp:txXfrm>
    </dsp:sp>
    <dsp:sp modelId="{2C9008FE-C6F3-4C31-9C46-AF4D29282296}">
      <dsp:nvSpPr>
        <dsp:cNvPr id="0" name=""/>
        <dsp:cNvSpPr/>
      </dsp:nvSpPr>
      <dsp:spPr>
        <a:xfrm>
          <a:off x="4876803" y="990601"/>
          <a:ext cx="1833395" cy="171257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МУ «Центральная библиотека» МОГО «Ухта»: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 11 библиотек-филиалов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5145297" y="1241402"/>
        <a:ext cx="1296407" cy="1210973"/>
      </dsp:txXfrm>
    </dsp:sp>
    <dsp:sp modelId="{F6987D56-75FE-41F6-B80A-6F4E34104DF6}">
      <dsp:nvSpPr>
        <dsp:cNvPr id="0" name=""/>
        <dsp:cNvSpPr/>
      </dsp:nvSpPr>
      <dsp:spPr>
        <a:xfrm rot="7080360">
          <a:off x="5113491" y="2617286"/>
          <a:ext cx="292737" cy="4659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5178020" y="2671710"/>
        <a:ext cx="204916" cy="279580"/>
      </dsp:txXfrm>
    </dsp:sp>
    <dsp:sp modelId="{A2D68626-B392-4AE3-8ACD-3A131CB07084}">
      <dsp:nvSpPr>
        <dsp:cNvPr id="0" name=""/>
        <dsp:cNvSpPr/>
      </dsp:nvSpPr>
      <dsp:spPr>
        <a:xfrm>
          <a:off x="3809998" y="3011790"/>
          <a:ext cx="1820403" cy="170634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Центр обслуживания объектов культуры</a:t>
          </a:r>
          <a:endParaRPr lang="en-US" sz="1400" b="1" kern="1200" dirty="0"/>
        </a:p>
      </dsp:txBody>
      <dsp:txXfrm>
        <a:off x="4076590" y="3261679"/>
        <a:ext cx="1287219" cy="1206570"/>
      </dsp:txXfrm>
    </dsp:sp>
    <dsp:sp modelId="{C6D7EDC1-8EBE-46B8-BF24-5411525FCB7D}">
      <dsp:nvSpPr>
        <dsp:cNvPr id="0" name=""/>
        <dsp:cNvSpPr/>
      </dsp:nvSpPr>
      <dsp:spPr>
        <a:xfrm rot="10800000">
          <a:off x="3425683" y="3631981"/>
          <a:ext cx="271582" cy="4659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3507158" y="3725174"/>
        <a:ext cx="190107" cy="279580"/>
      </dsp:txXfrm>
    </dsp:sp>
    <dsp:sp modelId="{A0882759-5F08-4CC4-A88C-E5A54589E6B1}">
      <dsp:nvSpPr>
        <dsp:cNvPr id="0" name=""/>
        <dsp:cNvSpPr/>
      </dsp:nvSpPr>
      <dsp:spPr>
        <a:xfrm>
          <a:off x="1447795" y="3024319"/>
          <a:ext cx="1849783" cy="168128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solidFill>
                <a:schemeClr val="tx1"/>
              </a:solidFill>
            </a:rPr>
            <a:t>МУ «Историко-краеведческий музей с музеем-кабинетом А.Я. Кремса»: 5 музеев-филиалов</a:t>
          </a:r>
          <a:endParaRPr lang="en-US" sz="1300" b="0" kern="1200" dirty="0">
            <a:solidFill>
              <a:schemeClr val="tx1"/>
            </a:solidFill>
          </a:endParaRPr>
        </a:p>
      </dsp:txBody>
      <dsp:txXfrm>
        <a:off x="1718689" y="3270538"/>
        <a:ext cx="1307995" cy="1188851"/>
      </dsp:txXfrm>
    </dsp:sp>
    <dsp:sp modelId="{EC62E733-33A8-41EE-9F01-2E80A9E419C0}">
      <dsp:nvSpPr>
        <dsp:cNvPr id="0" name=""/>
        <dsp:cNvSpPr/>
      </dsp:nvSpPr>
      <dsp:spPr>
        <a:xfrm rot="14372342">
          <a:off x="1457756" y="2799513"/>
          <a:ext cx="340774" cy="4659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1534785" y="2936767"/>
        <a:ext cx="238542" cy="279580"/>
      </dsp:txXfrm>
    </dsp:sp>
    <dsp:sp modelId="{881576A9-566F-4EB1-8379-37409AAE0991}">
      <dsp:nvSpPr>
        <dsp:cNvPr id="0" name=""/>
        <dsp:cNvSpPr/>
      </dsp:nvSpPr>
      <dsp:spPr>
        <a:xfrm>
          <a:off x="304792" y="990604"/>
          <a:ext cx="1818608" cy="180879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6 учреждений клубного типа: 16 клубов и ДК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571121" y="1255495"/>
        <a:ext cx="1285950" cy="1279009"/>
      </dsp:txXfrm>
    </dsp:sp>
    <dsp:sp modelId="{95F7E8D2-A652-441A-813C-52681849D8E8}">
      <dsp:nvSpPr>
        <dsp:cNvPr id="0" name=""/>
        <dsp:cNvSpPr/>
      </dsp:nvSpPr>
      <dsp:spPr>
        <a:xfrm rot="19938661">
          <a:off x="2063466" y="917000"/>
          <a:ext cx="454000" cy="4659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071265" y="1041837"/>
        <a:ext cx="317800" cy="2795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BB81F-EE46-4C54-9C53-1DEAB8150BEA}">
      <dsp:nvSpPr>
        <dsp:cNvPr id="0" name=""/>
        <dsp:cNvSpPr/>
      </dsp:nvSpPr>
      <dsp:spPr>
        <a:xfrm>
          <a:off x="2819202" y="220"/>
          <a:ext cx="4228803" cy="8585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kern="1200" dirty="0" smtClean="0">
              <a:solidFill>
                <a:srgbClr val="C00000"/>
              </a:solidFill>
            </a:rPr>
            <a:t>3 267, 487 (в тыс. руб.)</a:t>
          </a:r>
          <a:endParaRPr lang="ru-RU" sz="2900" kern="1200" dirty="0">
            <a:solidFill>
              <a:srgbClr val="C00000"/>
            </a:solidFill>
          </a:endParaRPr>
        </a:p>
      </dsp:txBody>
      <dsp:txXfrm>
        <a:off x="2819202" y="107539"/>
        <a:ext cx="3906846" cy="643914"/>
      </dsp:txXfrm>
    </dsp:sp>
    <dsp:sp modelId="{E16006C1-787F-4BB3-8A6F-2872A2BA8CC0}">
      <dsp:nvSpPr>
        <dsp:cNvPr id="0" name=""/>
        <dsp:cNvSpPr/>
      </dsp:nvSpPr>
      <dsp:spPr>
        <a:xfrm>
          <a:off x="0" y="220"/>
          <a:ext cx="2819202" cy="858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МУ ДО «Детская музыкальная школа № 1»</a:t>
          </a:r>
          <a:endParaRPr lang="ru-RU" sz="1800" kern="1200" dirty="0"/>
        </a:p>
      </dsp:txBody>
      <dsp:txXfrm>
        <a:off x="41911" y="42131"/>
        <a:ext cx="2735380" cy="774730"/>
      </dsp:txXfrm>
    </dsp:sp>
    <dsp:sp modelId="{8BA13376-76F7-49C0-80B7-4A4B0850F9EC}">
      <dsp:nvSpPr>
        <dsp:cNvPr id="0" name=""/>
        <dsp:cNvSpPr/>
      </dsp:nvSpPr>
      <dsp:spPr>
        <a:xfrm>
          <a:off x="2819202" y="944627"/>
          <a:ext cx="4228803" cy="8585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900" kern="1200" dirty="0" smtClean="0">
              <a:solidFill>
                <a:srgbClr val="C00000"/>
              </a:solidFill>
            </a:rPr>
            <a:t>936,733 (в тыс. руб.)</a:t>
          </a:r>
          <a:endParaRPr lang="ru-RU" sz="2900" kern="1200" dirty="0">
            <a:solidFill>
              <a:srgbClr val="C00000"/>
            </a:solidFill>
          </a:endParaRPr>
        </a:p>
      </dsp:txBody>
      <dsp:txXfrm>
        <a:off x="2819202" y="1051946"/>
        <a:ext cx="3906846" cy="643914"/>
      </dsp:txXfrm>
    </dsp:sp>
    <dsp:sp modelId="{C387FCB4-65D0-4F95-B9D4-658AA6F5232E}">
      <dsp:nvSpPr>
        <dsp:cNvPr id="0" name=""/>
        <dsp:cNvSpPr/>
      </dsp:nvSpPr>
      <dsp:spPr>
        <a:xfrm>
          <a:off x="0" y="944627"/>
          <a:ext cx="2819202" cy="858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МУ «Центральная библиотека» МОГО «Ухта»</a:t>
          </a:r>
          <a:endParaRPr lang="ru-RU" sz="1800" kern="1200" dirty="0"/>
        </a:p>
      </dsp:txBody>
      <dsp:txXfrm>
        <a:off x="41911" y="986538"/>
        <a:ext cx="2735380" cy="7747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BE039-3A9B-447F-B1AF-0970EDFB748C}">
      <dsp:nvSpPr>
        <dsp:cNvPr id="0" name=""/>
        <dsp:cNvSpPr/>
      </dsp:nvSpPr>
      <dsp:spPr>
        <a:xfrm>
          <a:off x="1752590" y="0"/>
          <a:ext cx="5257800" cy="52578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CE6DD-FE4B-468F-9DBF-85EDFF03E910}">
      <dsp:nvSpPr>
        <dsp:cNvPr id="0" name=""/>
        <dsp:cNvSpPr/>
      </dsp:nvSpPr>
      <dsp:spPr>
        <a:xfrm>
          <a:off x="4571996" y="3428999"/>
          <a:ext cx="3875456" cy="695734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Детская хозрасчетная студия современного танца «Мелисса» МУ «Дом молодежи МОГО «Ухта» </a:t>
          </a:r>
          <a:endParaRPr lang="ru-RU" sz="1600" kern="1200" dirty="0"/>
        </a:p>
      </dsp:txBody>
      <dsp:txXfrm>
        <a:off x="4605959" y="3462962"/>
        <a:ext cx="3807530" cy="627808"/>
      </dsp:txXfrm>
    </dsp:sp>
    <dsp:sp modelId="{43C1E4E8-06D2-41B2-8B59-5D4F025D6E80}">
      <dsp:nvSpPr>
        <dsp:cNvPr id="0" name=""/>
        <dsp:cNvSpPr/>
      </dsp:nvSpPr>
      <dsp:spPr>
        <a:xfrm>
          <a:off x="152412" y="3505200"/>
          <a:ext cx="3705910" cy="695734"/>
        </a:xfrm>
        <a:prstGeom prst="round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Ансамбль бального танца «Звезда» МУ «Централизованная клубная система» МОГО «Ухта»</a:t>
          </a:r>
          <a:endParaRPr lang="ru-RU" sz="1600" kern="1200" dirty="0"/>
        </a:p>
      </dsp:txBody>
      <dsp:txXfrm>
        <a:off x="186375" y="3539163"/>
        <a:ext cx="3637984" cy="627808"/>
      </dsp:txXfrm>
    </dsp:sp>
    <dsp:sp modelId="{56F7B559-D1FC-4E67-88C5-DE747E7FA2A5}">
      <dsp:nvSpPr>
        <dsp:cNvPr id="0" name=""/>
        <dsp:cNvSpPr/>
      </dsp:nvSpPr>
      <dsp:spPr>
        <a:xfrm>
          <a:off x="4876809" y="1752600"/>
          <a:ext cx="3417570" cy="695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Студии современного танца «</a:t>
          </a:r>
          <a:r>
            <a:rPr lang="en-US" sz="1600" kern="1200" dirty="0" smtClean="0"/>
            <a:t>INFINITY</a:t>
          </a:r>
          <a:r>
            <a:rPr lang="ru-RU" sz="1600" kern="1200" dirty="0" smtClean="0"/>
            <a:t>» МУ «Дом молодежи» МОГО «Ухта» </a:t>
          </a:r>
          <a:endParaRPr lang="ru-RU" sz="1600" kern="1200" dirty="0"/>
        </a:p>
      </dsp:txBody>
      <dsp:txXfrm>
        <a:off x="4910772" y="1786563"/>
        <a:ext cx="3349644" cy="627808"/>
      </dsp:txXfrm>
    </dsp:sp>
    <dsp:sp modelId="{C1D52E6B-CB10-432E-8DC2-43D4765759F2}">
      <dsp:nvSpPr>
        <dsp:cNvPr id="0" name=""/>
        <dsp:cNvSpPr/>
      </dsp:nvSpPr>
      <dsp:spPr>
        <a:xfrm>
          <a:off x="762004" y="2209800"/>
          <a:ext cx="3645145" cy="695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«Вокально-хоровая студия» МУ ДО «ДМШ №1» МОГО «Ухта»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795967" y="2243763"/>
        <a:ext cx="3577219" cy="627808"/>
      </dsp:txXfrm>
    </dsp:sp>
    <dsp:sp modelId="{A1BB2BF2-D7AA-4A1A-89D6-38F85B113AB0}">
      <dsp:nvSpPr>
        <dsp:cNvPr id="0" name=""/>
        <dsp:cNvSpPr/>
      </dsp:nvSpPr>
      <dsp:spPr>
        <a:xfrm>
          <a:off x="4495784" y="533400"/>
          <a:ext cx="3857547" cy="695734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Детская хореографическая студия при ансамбле танца «Елочка» МАУ «Городской ДК» МОГО «Ухта»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4529747" y="567363"/>
        <a:ext cx="3789621" cy="627808"/>
      </dsp:txXfrm>
    </dsp:sp>
    <dsp:sp modelId="{40D735A2-AD4C-4276-B94B-2F696F1AA9E0}">
      <dsp:nvSpPr>
        <dsp:cNvPr id="0" name=""/>
        <dsp:cNvSpPr/>
      </dsp:nvSpPr>
      <dsp:spPr>
        <a:xfrm>
          <a:off x="380996" y="990600"/>
          <a:ext cx="3762881" cy="695734"/>
        </a:xfrm>
        <a:prstGeom prst="round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Хореографическая студия «Контрасты» МАУ «Городской ДК» МОГО «Ухта»</a:t>
          </a:r>
          <a:endParaRPr lang="ru-RU" sz="1600" kern="1200" dirty="0"/>
        </a:p>
      </dsp:txBody>
      <dsp:txXfrm>
        <a:off x="414959" y="1024563"/>
        <a:ext cx="3694955" cy="6278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D3F6F-E597-4C6A-88D4-A89E58FECE2B}">
      <dsp:nvSpPr>
        <dsp:cNvPr id="0" name=""/>
        <dsp:cNvSpPr/>
      </dsp:nvSpPr>
      <dsp:spPr>
        <a:xfrm>
          <a:off x="1821700" y="141350"/>
          <a:ext cx="2924494" cy="29244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Портал администрации МОГО «Ухта»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2211633" y="653137"/>
        <a:ext cx="2144629" cy="1316022"/>
      </dsp:txXfrm>
    </dsp:sp>
    <dsp:sp modelId="{BBF97081-C634-4834-B60C-24577CC252B3}">
      <dsp:nvSpPr>
        <dsp:cNvPr id="0" name=""/>
        <dsp:cNvSpPr/>
      </dsp:nvSpPr>
      <dsp:spPr>
        <a:xfrm>
          <a:off x="2876955" y="1969159"/>
          <a:ext cx="2924494" cy="29244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</a:rPr>
            <a:t>Сайт МУ «Историко-краеведческий музей с музеем-кабинетом А.Я. Кремса»</a:t>
          </a:r>
          <a:endParaRPr lang="ru-RU" sz="1900" b="1" kern="1200" dirty="0">
            <a:solidFill>
              <a:schemeClr val="bg1"/>
            </a:solidFill>
          </a:endParaRPr>
        </a:p>
      </dsp:txBody>
      <dsp:txXfrm>
        <a:off x="3771363" y="2724654"/>
        <a:ext cx="1754696" cy="1608472"/>
      </dsp:txXfrm>
    </dsp:sp>
    <dsp:sp modelId="{D9EE1571-231D-4F28-8CE2-940E204959CA}">
      <dsp:nvSpPr>
        <dsp:cNvPr id="0" name=""/>
        <dsp:cNvSpPr/>
      </dsp:nvSpPr>
      <dsp:spPr>
        <a:xfrm>
          <a:off x="895210" y="2114843"/>
          <a:ext cx="2666963" cy="26331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Сайт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МУ «Центральная библиотека» МОГО «Ухта»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1146349" y="2795067"/>
        <a:ext cx="1600178" cy="14482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B9923-D2D9-4D2C-8595-541D90FBCF0F}">
      <dsp:nvSpPr>
        <dsp:cNvPr id="0" name=""/>
        <dsp:cNvSpPr/>
      </dsp:nvSpPr>
      <dsp:spPr>
        <a:xfrm rot="5400000">
          <a:off x="-358915" y="615853"/>
          <a:ext cx="1734012" cy="121380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/>
        </a:p>
      </dsp:txBody>
      <dsp:txXfrm rot="-5400000">
        <a:off x="-98813" y="962657"/>
        <a:ext cx="1213809" cy="520203"/>
      </dsp:txXfrm>
    </dsp:sp>
    <dsp:sp modelId="{B266B467-12C5-406F-9696-6DC7BA8F46DC}">
      <dsp:nvSpPr>
        <dsp:cNvPr id="0" name=""/>
        <dsp:cNvSpPr/>
      </dsp:nvSpPr>
      <dsp:spPr>
        <a:xfrm rot="5400000">
          <a:off x="3745054" y="-2678262"/>
          <a:ext cx="1765998" cy="742732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lvl="1" indent="-114300" algn="l" defTabSz="68897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55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Первоочередное исполнение в полном объеме положений майских Указов Президента Российской Федерации</a:t>
          </a:r>
          <a:endParaRPr lang="ru-RU" sz="155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8897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5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 модернизация муниципальных учреждений культуры</a:t>
          </a:r>
          <a:endParaRPr lang="ru-RU" sz="155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8897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5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и актуализация исторического и культурного наследия на территории МОГО «Ухта»</a:t>
          </a:r>
          <a:endParaRPr lang="ru-RU" sz="155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8897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5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Активное участие в проектной деятельности с целью привлечения дополнительных источников финансирования, совершенствование системы платных услуг в учреждениях культуры</a:t>
          </a:r>
          <a:endParaRPr lang="ru-RU" sz="155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14393" y="238608"/>
        <a:ext cx="7341112" cy="1593580"/>
      </dsp:txXfrm>
    </dsp:sp>
    <dsp:sp modelId="{12BBC2EB-B006-4B2F-8D3F-241287D3DE34}">
      <dsp:nvSpPr>
        <dsp:cNvPr id="0" name=""/>
        <dsp:cNvSpPr/>
      </dsp:nvSpPr>
      <dsp:spPr>
        <a:xfrm rot="5400000">
          <a:off x="-358915" y="2485482"/>
          <a:ext cx="1734012" cy="121380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/>
        </a:p>
      </dsp:txBody>
      <dsp:txXfrm rot="-5400000">
        <a:off x="-98813" y="2832286"/>
        <a:ext cx="1213809" cy="520203"/>
      </dsp:txXfrm>
    </dsp:sp>
    <dsp:sp modelId="{5C5A6749-273A-4E24-B2D2-EF469E0E4274}">
      <dsp:nvSpPr>
        <dsp:cNvPr id="0" name=""/>
        <dsp:cNvSpPr/>
      </dsp:nvSpPr>
      <dsp:spPr>
        <a:xfrm rot="5400000">
          <a:off x="3788931" y="-710222"/>
          <a:ext cx="1723405" cy="756344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50" kern="1200" dirty="0" smtClean="0">
              <a:solidFill>
                <a:schemeClr val="tx1"/>
              </a:solidFill>
              <a:effectLst/>
              <a:latin typeface="Times New Roman"/>
              <a:ea typeface="Calibri"/>
            </a:rPr>
            <a:t>Повышение эффективности деятельности  муниципальных учреждений культуры, обеспечивающих комплектование, сохранность, актуализацию и доступность населению ресурсов библиотечных и музейных фондов</a:t>
          </a:r>
          <a:endParaRPr lang="ru-RU" sz="1550" kern="1200" dirty="0">
            <a:solidFill>
              <a:schemeClr val="tx1"/>
            </a:solidFill>
          </a:endParaRPr>
        </a:p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50" kern="1200" dirty="0" smtClean="0">
              <a:solidFill>
                <a:schemeClr val="tx1"/>
              </a:solidFill>
              <a:effectLst/>
              <a:latin typeface="Times New Roman"/>
              <a:ea typeface="Calibri"/>
            </a:rPr>
            <a:t>Содействие в обеспечении экономических и социально-культурных условий развития традиционной культуры коми народа и  других национальностей с учетом соблюдения прав и свобод граждан</a:t>
          </a:r>
          <a:endParaRPr lang="ru-RU" sz="1550" kern="1200" dirty="0">
            <a:solidFill>
              <a:schemeClr val="tx1"/>
            </a:solidFill>
          </a:endParaRPr>
        </a:p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Планов мероприятий в рамках Года театра в Российской Федерации, Международного года родного языка в Республике Коми</a:t>
          </a:r>
          <a:endParaRPr lang="ru-RU" sz="155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68912" y="2293927"/>
        <a:ext cx="7479314" cy="1555145"/>
      </dsp:txXfrm>
    </dsp:sp>
    <dsp:sp modelId="{F41A0D49-4BD1-40D0-820C-C30B728ACE75}">
      <dsp:nvSpPr>
        <dsp:cNvPr id="0" name=""/>
        <dsp:cNvSpPr/>
      </dsp:nvSpPr>
      <dsp:spPr>
        <a:xfrm rot="5400000">
          <a:off x="-358915" y="4204782"/>
          <a:ext cx="1734012" cy="121380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/>
        </a:p>
      </dsp:txBody>
      <dsp:txXfrm rot="-5400000">
        <a:off x="-98813" y="4551586"/>
        <a:ext cx="1213809" cy="520203"/>
      </dsp:txXfrm>
    </dsp:sp>
    <dsp:sp modelId="{7E4B3135-DE94-4A76-9ACF-A2768C3F732E}">
      <dsp:nvSpPr>
        <dsp:cNvPr id="0" name=""/>
        <dsp:cNvSpPr/>
      </dsp:nvSpPr>
      <dsp:spPr>
        <a:xfrm rot="5400000">
          <a:off x="3911446" y="1148463"/>
          <a:ext cx="1422748" cy="7507819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условий для выявления, реализации творческого потенциала населения, развития межнациональных отношений и самодеятельного художественного творчества населения</a:t>
          </a:r>
          <a:endParaRPr lang="ru-RU" sz="155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Достойная подготовка и проведение 90-летия со дня основания г. Ухты и 100-летия Республики Коми</a:t>
          </a:r>
          <a:endParaRPr lang="ru-RU" sz="155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регионального проекта национального проекта «Культура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68911" y="4260452"/>
        <a:ext cx="7438366" cy="1283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25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1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2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8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0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0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1" r="48242" b="51529"/>
          <a:stretch/>
        </p:blipFill>
        <p:spPr>
          <a:xfrm>
            <a:off x="0" y="1409837"/>
            <a:ext cx="9144000" cy="54481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0B6A2-87B7-4169-9AD0-6F5D6795539F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4098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89000">
                <a:schemeClr val="bg1"/>
              </a:gs>
              <a:gs pos="11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31" r="47882" b="25442"/>
          <a:stretch/>
        </p:blipFill>
        <p:spPr>
          <a:xfrm>
            <a:off x="0" y="0"/>
            <a:ext cx="4495800" cy="1409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31" r="47882" b="25442"/>
          <a:stretch/>
        </p:blipFill>
        <p:spPr>
          <a:xfrm flipH="1">
            <a:off x="4495800" y="-1"/>
            <a:ext cx="4648200" cy="140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7.wdp"/><Relationship Id="rId4" Type="http://schemas.openxmlformats.org/officeDocument/2006/relationships/image" Target="../media/image12.jpeg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17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1" r="101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1371600"/>
            <a:ext cx="4191000" cy="24006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Ресурсы учреждений культуры и развитие культурной среды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территории МОГО «Ухта»  </a:t>
            </a:r>
          </a:p>
          <a:p>
            <a:pPr algn="ctr"/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486400"/>
            <a:ext cx="8469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О.В. Быкова, начальник </a:t>
            </a:r>
          </a:p>
          <a:p>
            <a:pPr algn="r"/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«Управление культуры администрации МОГО «Ухта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" y="143607"/>
            <a:ext cx="5562600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>
                <a:gd name="adj" fmla="val 10799994"/>
              </a:avLst>
            </a:prstTxWarp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cs typeface="Arabic Typesetting" panose="03020402040406030203" pitchFamily="66" charset="-78"/>
              </a:rPr>
              <a:t>в День </a:t>
            </a:r>
            <a:r>
              <a:rPr lang="ru-RU" b="1" i="1" dirty="0" smtClean="0">
                <a:solidFill>
                  <a:schemeClr val="bg1"/>
                </a:solidFill>
                <a:cs typeface="Arabic Typesetting" panose="03020402040406030203" pitchFamily="66" charset="-78"/>
              </a:rPr>
              <a:t>празднования Дня </a:t>
            </a:r>
            <a:r>
              <a:rPr lang="ru-RU" b="1" i="1" dirty="0">
                <a:solidFill>
                  <a:schemeClr val="bg1"/>
                </a:solidFill>
                <a:cs typeface="Arabic Typesetting" panose="03020402040406030203" pitchFamily="66" charset="-78"/>
              </a:rPr>
              <a:t>работника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0497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Субсидии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В 2018 году МОГО «Ухта» были предусмотрены следующие субсидии</a:t>
            </a:r>
            <a:r>
              <a:rPr lang="ru-RU" b="1" dirty="0" smtClean="0"/>
              <a:t>:</a:t>
            </a:r>
          </a:p>
          <a:p>
            <a:pPr marL="0" indent="0">
              <a:buNone/>
            </a:pPr>
            <a:endParaRPr lang="ru-RU" b="1" dirty="0"/>
          </a:p>
          <a:p>
            <a:r>
              <a:rPr lang="ru-RU" dirty="0" smtClean="0"/>
              <a:t>на </a:t>
            </a:r>
            <a:r>
              <a:rPr lang="ru-RU" dirty="0"/>
              <a:t>обеспечение пожарной безопасности и антитеррористической защищенности муниципальных учреждений сферы культуры в сумме 280,8 тыс.руб. (республиканский бюджет РК</a:t>
            </a:r>
            <a:r>
              <a:rPr lang="ru-RU" dirty="0" smtClean="0"/>
              <a:t>);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на </a:t>
            </a:r>
            <a:r>
              <a:rPr lang="ru-RU" dirty="0"/>
              <a:t>комплектование книжных фондов библиотек на общую сумму 488,9 тыс. руб., в </a:t>
            </a:r>
            <a:r>
              <a:rPr lang="ru-RU" dirty="0" err="1"/>
              <a:t>т.ч</a:t>
            </a:r>
            <a:r>
              <a:rPr lang="ru-RU" dirty="0"/>
              <a:t>. 39,5 тыс. руб. средства федерального бюджета, 224,7 тыс. руб. – средства республиканского бюджета;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на </a:t>
            </a:r>
            <a:r>
              <a:rPr lang="ru-RU" dirty="0"/>
              <a:t>подключение к сети «Интернет» общедоступных библиотек на общую сумму 9,7 тыс. руб., в </a:t>
            </a:r>
            <a:r>
              <a:rPr lang="ru-RU" dirty="0" err="1"/>
              <a:t>т.ч</a:t>
            </a:r>
            <a:r>
              <a:rPr lang="ru-RU" dirty="0"/>
              <a:t>. 2,89 тыс. руб. средства Федерального бюджета, 6,17 тыс. руб. – средства Республиканского </a:t>
            </a:r>
            <a:r>
              <a:rPr lang="ru-RU" dirty="0" smtClean="0"/>
              <a:t>бюджета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724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¿Ð°Ð¼ÑÑÐ½Ð¸Ðº Ð¿ÑÑÐºÐ¸Ð½Ñ ÑÑÑÐ° ÑÐ¾ÑÐ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r="4333" b="6188"/>
          <a:stretch/>
        </p:blipFill>
        <p:spPr bwMode="auto">
          <a:xfrm>
            <a:off x="4724400" y="3276600"/>
            <a:ext cx="4215740" cy="335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842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Сохранение историко-культурного наследия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10 объектов </a:t>
            </a:r>
            <a:r>
              <a:rPr lang="ru-RU" dirty="0" smtClean="0"/>
              <a:t>культурного наследия, включенных в единый государственный реестр;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b="1" dirty="0" smtClean="0"/>
              <a:t>29 выявленных </a:t>
            </a:r>
          </a:p>
          <a:p>
            <a:pPr marL="0" indent="0">
              <a:buNone/>
            </a:pPr>
            <a:r>
              <a:rPr lang="ru-RU" b="1" dirty="0" smtClean="0"/>
              <a:t>объектов </a:t>
            </a:r>
            <a:r>
              <a:rPr lang="ru-RU" dirty="0" smtClean="0"/>
              <a:t>культурного </a:t>
            </a:r>
          </a:p>
          <a:p>
            <a:pPr marL="0" indent="0">
              <a:buNone/>
            </a:pPr>
            <a:r>
              <a:rPr lang="ru-RU" dirty="0" smtClean="0"/>
              <a:t>наследия, находящихся </a:t>
            </a:r>
          </a:p>
          <a:p>
            <a:pPr marL="0" indent="0">
              <a:buNone/>
            </a:pPr>
            <a:r>
              <a:rPr lang="ru-RU" dirty="0" smtClean="0"/>
              <a:t>на государственной </a:t>
            </a:r>
          </a:p>
          <a:p>
            <a:pPr marL="0" indent="0">
              <a:buNone/>
            </a:pPr>
            <a:r>
              <a:rPr lang="ru-RU" dirty="0" smtClean="0"/>
              <a:t>охране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025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5715000" cy="6397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Деятельность музеев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849115"/>
              </p:ext>
            </p:extLst>
          </p:nvPr>
        </p:nvGraphicFramePr>
        <p:xfrm>
          <a:off x="1066800" y="1676400"/>
          <a:ext cx="7086599" cy="45719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{72833802-FEF1-4C79-8D5D-14CF1EAF98D9}</a:tableStyleId>
              </a:tblPr>
              <a:tblGrid>
                <a:gridCol w="2419815"/>
                <a:gridCol w="1123485"/>
                <a:gridCol w="1123485"/>
                <a:gridCol w="1123485"/>
                <a:gridCol w="1296329"/>
              </a:tblGrid>
              <a:tr h="8534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Показатель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2015г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2016г.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2017г.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2018г.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234128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Число посещений музеев             </a:t>
                      </a:r>
                      <a:r>
                        <a:rPr lang="ru-RU" sz="1800" dirty="0" smtClean="0">
                          <a:effectLst/>
                        </a:rPr>
                        <a:t>(</a:t>
                      </a:r>
                      <a:r>
                        <a:rPr lang="ru-RU" sz="1800" dirty="0">
                          <a:effectLst/>
                        </a:rPr>
                        <a:t>человек)</a:t>
                      </a:r>
                      <a:endParaRPr lang="ru-RU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18500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effectLst/>
                        </a:rPr>
                        <a:t>18211</a:t>
                      </a:r>
                    </a:p>
                    <a:p>
                      <a:pPr algn="l"/>
                      <a:endParaRPr lang="ru-RU" sz="1800" dirty="0" smtClean="0">
                        <a:effectLst/>
                      </a:endParaRPr>
                    </a:p>
                    <a:p>
                      <a:pPr algn="l"/>
                      <a:endParaRPr lang="ru-RU" sz="1800" dirty="0" smtClean="0">
                        <a:effectLst/>
                      </a:endParaRPr>
                    </a:p>
                    <a:p>
                      <a:pPr algn="l"/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</a:rPr>
                        <a:t> 22663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effectLst/>
                        </a:rPr>
                        <a:t>24 938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204276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Проведено </a:t>
                      </a:r>
                      <a:r>
                        <a:rPr lang="ru-RU" sz="1800" dirty="0">
                          <a:effectLst/>
                        </a:rPr>
                        <a:t>экскурсий</a:t>
                      </a:r>
                      <a:endParaRPr lang="ru-RU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902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814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614 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effectLst/>
                        </a:rPr>
                        <a:t>901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280157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Количество предметов основного фонда (единиц хранения)</a:t>
                      </a:r>
                      <a:endParaRPr lang="ru-RU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56624</a:t>
                      </a:r>
                      <a:endParaRPr lang="ru-RU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57785</a:t>
                      </a:r>
                      <a:endParaRPr lang="ru-RU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57785</a:t>
                      </a:r>
                      <a:endParaRPr lang="ru-RU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effectLst/>
                        </a:rPr>
                        <a:t>59 549</a:t>
                      </a:r>
                      <a:endParaRPr lang="ru-RU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340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Выставочная деятельность музея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AutoShape 2" descr="https://pp.userapi.com/c845020/v845020142/d4784/tppryAc2aR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4" r="2313" b="13752"/>
          <a:stretch/>
        </p:blipFill>
        <p:spPr bwMode="auto">
          <a:xfrm>
            <a:off x="4710857" y="1559292"/>
            <a:ext cx="4187825" cy="232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0938" y="1502688"/>
            <a:ext cx="467966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«Фарфоровая ностальгия»,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</a:rPr>
              <a:t>к </a:t>
            </a:r>
            <a:r>
              <a:rPr lang="ru-RU" dirty="0">
                <a:solidFill>
                  <a:srgbClr val="C00000"/>
                </a:solidFill>
              </a:rPr>
              <a:t>100-летию Октябрьской революции «Наш Ленин», </a:t>
            </a:r>
            <a:endParaRPr lang="ru-RU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Военный плакат на пути к Победе» к юбилею Сталинградской битвы,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>
                <a:solidFill>
                  <a:srgbClr val="C00000"/>
                </a:solidFill>
              </a:rPr>
              <a:t>Геология </a:t>
            </a:r>
            <a:r>
              <a:rPr lang="ru-RU" dirty="0" err="1">
                <a:solidFill>
                  <a:srgbClr val="C00000"/>
                </a:solidFill>
              </a:rPr>
              <a:t>Тимана</a:t>
            </a:r>
            <a:r>
              <a:rPr lang="ru-RU" dirty="0">
                <a:solidFill>
                  <a:srgbClr val="C00000"/>
                </a:solidFill>
              </a:rPr>
              <a:t>», к 70-летию ООО «Газпром ВНИИГАЗ», </a:t>
            </a:r>
            <a:endParaRPr lang="ru-RU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выставка </a:t>
            </a:r>
            <a:r>
              <a:rPr lang="ru-RU" dirty="0"/>
              <a:t>военного плаката «На пути к Победе» в Городском Дворце </a:t>
            </a:r>
            <a:r>
              <a:rPr lang="ru-RU" dirty="0" smtClean="0"/>
              <a:t>культуры,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>
                <a:solidFill>
                  <a:srgbClr val="C00000"/>
                </a:solidFill>
              </a:rPr>
              <a:t>Немцы в российской истории</a:t>
            </a:r>
            <a:r>
              <a:rPr lang="ru-RU" dirty="0" smtClean="0">
                <a:solidFill>
                  <a:srgbClr val="C00000"/>
                </a:solidFill>
              </a:rPr>
              <a:t>»,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выставка </a:t>
            </a:r>
            <a:r>
              <a:rPr lang="ru-RU" dirty="0"/>
              <a:t>авторской куклы Надежды Порох «Мир моей души</a:t>
            </a:r>
            <a:r>
              <a:rPr lang="ru-RU" dirty="0" smtClean="0"/>
              <a:t>»,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«Связь поколений» к 100-летию Коми комсомола, </a:t>
            </a:r>
            <a:endParaRPr lang="ru-RU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Лесной великан»,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>
                <a:solidFill>
                  <a:srgbClr val="C00000"/>
                </a:solidFill>
              </a:rPr>
              <a:t>Жемчужина Севера» к 75-летию присвоения Ухте статуса города, </a:t>
            </a:r>
            <a:endParaRPr lang="ru-RU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выставка </a:t>
            </a:r>
            <a:r>
              <a:rPr lang="ru-RU" dirty="0"/>
              <a:t>старой елочной игрушки «Ретро-елка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" name="Picture 8" descr="DSC_056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69" y="4144718"/>
            <a:ext cx="3581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23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Культурно-досуговая деятельность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973778"/>
              </p:ext>
            </p:extLst>
          </p:nvPr>
        </p:nvGraphicFramePr>
        <p:xfrm>
          <a:off x="914400" y="1752600"/>
          <a:ext cx="7315200" cy="4114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{5DA37D80-6434-44D0-A028-1B22A696006F}</a:tableStyleId>
              </a:tblPr>
              <a:tblGrid>
                <a:gridCol w="2286000"/>
                <a:gridCol w="1524000"/>
                <a:gridCol w="1752600"/>
                <a:gridCol w="1752600"/>
              </a:tblGrid>
              <a:tr h="5714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Показатель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      2016г.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      2017г.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2018г.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86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Количество клубных формирований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    326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    335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335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2573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Число участников в них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    6717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     6523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6525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179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Концерт-форум «МЫ – вместе!»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 descr="https://pp.userapi.com/c841238/v841238272/6f2f8/yIa7-7NpBC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" r="3508"/>
          <a:stretch/>
        </p:blipFill>
        <p:spPr bwMode="auto">
          <a:xfrm>
            <a:off x="304800" y="1570511"/>
            <a:ext cx="4098966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p.userapi.com/c841238/v841238272/6f294/8DuSi9UNBS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" t="13655" r="20023" b="8386"/>
          <a:stretch/>
        </p:blipFill>
        <p:spPr bwMode="auto">
          <a:xfrm>
            <a:off x="4587833" y="1561454"/>
            <a:ext cx="4298869" cy="289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s://pp.userapi.com/c841238/v841238272/6f18c/hjceh1aRUi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9973" r="10794" b="3553"/>
          <a:stretch/>
        </p:blipFill>
        <p:spPr bwMode="auto">
          <a:xfrm>
            <a:off x="894607" y="4648200"/>
            <a:ext cx="2919351" cy="199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pp.userapi.com/c841238/v841238272/6f05b/RqBn4cd56Q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2964028" cy="19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442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Улица Мира – красные ворота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https://pp.userapi.com/c849120/v849120088/c2174/cdV0PjWowZ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3" t="25341" r="21254" b="11322"/>
          <a:stretch/>
        </p:blipFill>
        <p:spPr bwMode="auto">
          <a:xfrm>
            <a:off x="293926" y="4052712"/>
            <a:ext cx="4196501" cy="250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pp.userapi.com/c844417/v844417088/141c99/J_9VydOgz5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s://pp.userapi.com/c844417/v844417088/141c99/J_9VydOgz5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3" t="14717" r="11643" b="11688"/>
          <a:stretch/>
        </p:blipFill>
        <p:spPr bwMode="auto">
          <a:xfrm>
            <a:off x="4778399" y="1506251"/>
            <a:ext cx="3997036" cy="235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https://pp.userapi.com/c844417/v844417088/141ce9/2BmvVX32lxQ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pp.userapi.com/c844417/v844417088/141c35/w8fwucxtWc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4" name="Picture 18" descr="https://pp.userapi.com/c844417/v844417088/141c49/A3Ko_tBRry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9059" r="4986" b="19746"/>
          <a:stretch/>
        </p:blipFill>
        <p:spPr bwMode="auto">
          <a:xfrm>
            <a:off x="307975" y="1520041"/>
            <a:ext cx="4182452" cy="233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0" descr="https://pp.userapi.com/c846418/v846418482/cde5d/g86UJprADxw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7" name="Picture 2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0" t="25489" r="8830" b="6489"/>
          <a:stretch/>
        </p:blipFill>
        <p:spPr bwMode="auto">
          <a:xfrm>
            <a:off x="4795255" y="4089455"/>
            <a:ext cx="3963323" cy="242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613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Новогодние мероприятия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3" r="3902" b="17428"/>
          <a:stretch/>
        </p:blipFill>
        <p:spPr bwMode="auto">
          <a:xfrm>
            <a:off x="304800" y="1600200"/>
            <a:ext cx="425928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24" b="4219"/>
          <a:stretch/>
        </p:blipFill>
        <p:spPr bwMode="auto">
          <a:xfrm>
            <a:off x="4867894" y="1616313"/>
            <a:ext cx="3866279" cy="23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40" r="5094" b="9700"/>
          <a:stretch/>
        </p:blipFill>
        <p:spPr bwMode="auto">
          <a:xfrm>
            <a:off x="304800" y="4267200"/>
            <a:ext cx="4259284" cy="231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15934" b="5559"/>
          <a:stretch/>
        </p:blipFill>
        <p:spPr bwMode="auto">
          <a:xfrm>
            <a:off x="4708094" y="4294909"/>
            <a:ext cx="4185877" cy="229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989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6  образцовых коллективов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83559642"/>
              </p:ext>
            </p:extLst>
          </p:nvPr>
        </p:nvGraphicFramePr>
        <p:xfrm>
          <a:off x="152400" y="1447800"/>
          <a:ext cx="8763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3015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 народных коллективов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162431"/>
              </p:ext>
            </p:extLst>
          </p:nvPr>
        </p:nvGraphicFramePr>
        <p:xfrm>
          <a:off x="228600" y="1524000"/>
          <a:ext cx="8686800" cy="5061825"/>
        </p:xfrm>
        <a:graphic>
          <a:graphicData uri="http://schemas.openxmlformats.org/drawingml/2006/table">
            <a:tbl>
              <a:tblPr firstRow="1" firstCol="1" bandRow="1" bandCol="1">
                <a:tableStyleId>{8A107856-5554-42FB-B03E-39F5DBC370BA}</a:tableStyleId>
              </a:tblPr>
              <a:tblGrid>
                <a:gridCol w="4096188"/>
                <a:gridCol w="4590612"/>
              </a:tblGrid>
              <a:tr h="4793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Вокально-эстрадная студия «Дебют»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                      МАУ </a:t>
                      </a:r>
                      <a:r>
                        <a:rPr lang="ru-RU" sz="1400" dirty="0">
                          <a:effectLst/>
                        </a:rPr>
                        <a:t>«Городской </a:t>
                      </a:r>
                      <a:r>
                        <a:rPr lang="ru-RU" sz="1400" dirty="0" smtClean="0">
                          <a:effectLst/>
                        </a:rPr>
                        <a:t>ДК»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МОГО </a:t>
                      </a:r>
                      <a:r>
                        <a:rPr lang="ru-RU" sz="1400" dirty="0">
                          <a:effectLst/>
                        </a:rPr>
                        <a:t>«Ухта»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</a:tr>
              <a:tr h="5028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Ансамбль народной музыки и песни «Ухтинский сувенир»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5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Хор ветеранов войны и труда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Ансамбль эстрадного танца «Метаморфозы»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2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Ансамбль коми песни «</a:t>
                      </a:r>
                      <a:r>
                        <a:rPr lang="ru-RU" sz="1600" dirty="0" err="1">
                          <a:effectLst/>
                        </a:rPr>
                        <a:t>Лысва</a:t>
                      </a:r>
                      <a:r>
                        <a:rPr lang="ru-RU" sz="1600" dirty="0">
                          <a:effectLst/>
                        </a:rPr>
                        <a:t> войт</a:t>
                      </a:r>
                      <a:r>
                        <a:rPr lang="ru-RU" sz="1600" dirty="0" smtClean="0">
                          <a:effectLst/>
                        </a:rPr>
                        <a:t>»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2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Ансамбль танца «Елочка</a:t>
                      </a:r>
                      <a:r>
                        <a:rPr lang="ru-RU" sz="1600" dirty="0" smtClean="0">
                          <a:effectLst/>
                        </a:rPr>
                        <a:t>»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Ансамбль старинной музыки «Интермеццо»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 ДО «ДМШ №1» 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МОГО </a:t>
                      </a:r>
                      <a:r>
                        <a:rPr lang="ru-RU" sz="1400" dirty="0">
                          <a:effectLst/>
                        </a:rPr>
                        <a:t>«Ухта»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</a:tr>
              <a:tr h="6599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Ансамбль народной песни «Ух-ты»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 «Объединенный центр народной </a:t>
                      </a:r>
                      <a:r>
                        <a:rPr lang="ru-RU" sz="1400" smtClean="0">
                          <a:effectLst/>
                        </a:rPr>
                        <a:t>культуры»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aseline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МОГО </a:t>
                      </a:r>
                      <a:r>
                        <a:rPr lang="ru-RU" sz="1400" dirty="0">
                          <a:effectLst/>
                        </a:rPr>
                        <a:t>«Ухта»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</a:tr>
              <a:tr h="5028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Городской оркестр русских народных </a:t>
                      </a:r>
                      <a:r>
                        <a:rPr lang="ru-RU" sz="1600" dirty="0" smtClean="0">
                          <a:effectLst/>
                        </a:rPr>
                        <a:t>инструментов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МАУ «Городской ДК»  МОГО «Ухта</a:t>
                      </a:r>
                      <a:r>
                        <a:rPr lang="ru-RU" sz="1400" dirty="0" smtClean="0">
                          <a:effectLst/>
                        </a:rPr>
                        <a:t>»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</a:tr>
              <a:tr h="4291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Драматический театр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841" marR="588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8740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1300" y="26719"/>
            <a:ext cx="3581400" cy="94309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План выступления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1828800"/>
            <a:ext cx="8077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95475" algn="l"/>
              </a:tabLst>
            </a:pP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Структура и правовое 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положение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95475" algn="l"/>
              </a:tabLst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Реализация муниципальной программы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95475" algn="l"/>
              </a:tabLst>
            </a:pP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Деятельность 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по сохранению историко-культурного наследия 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95475" algn="l"/>
              </a:tabLst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Реализация государственной национальной политики 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95475" algn="l"/>
              </a:tabLst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Музейная и выставочная деятельность 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95475" algn="l"/>
              </a:tabLst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Культурно-досуговая деятельность 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95475" algn="l"/>
              </a:tabLst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Дополнительное образование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детей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95475" algn="l"/>
              </a:tabLst>
            </a:pP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Развитие туризма в МОГО «Ухта»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95475" algn="l"/>
              </a:tabLst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Кадровая политика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95475" algn="l"/>
              </a:tabLst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Заработная плата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95475" algn="l"/>
              </a:tabLst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Информационная политика  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Основные задачи отрасли на 2019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год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5734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Юбилей «Интермеццо»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5" r="2996" b="8183"/>
          <a:stretch/>
        </p:blipFill>
        <p:spPr bwMode="auto">
          <a:xfrm>
            <a:off x="251360" y="1524000"/>
            <a:ext cx="430590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10247" r="10351" b="7794"/>
          <a:stretch/>
        </p:blipFill>
        <p:spPr bwMode="auto">
          <a:xfrm>
            <a:off x="4809507" y="1559993"/>
            <a:ext cx="3883232" cy="255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r="6637" b="9195"/>
          <a:stretch/>
        </p:blipFill>
        <p:spPr bwMode="auto">
          <a:xfrm>
            <a:off x="831273" y="4338450"/>
            <a:ext cx="3135085" cy="218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65" y="4370430"/>
            <a:ext cx="3223116" cy="215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992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Призовые места в фестивалях и конкурсах: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>
            <a:noAutofit/>
          </a:bodyPr>
          <a:lstStyle/>
          <a:p>
            <a:r>
              <a:rPr lang="ru-RU" sz="2200" dirty="0"/>
              <a:t>II Международный конкурс искусств «Искры талантов» г. Москва; </a:t>
            </a:r>
            <a:endParaRPr lang="ru-RU" sz="2200" dirty="0" smtClean="0"/>
          </a:p>
          <a:p>
            <a:r>
              <a:rPr lang="ru-RU" sz="2200" dirty="0" smtClean="0"/>
              <a:t>VI </a:t>
            </a:r>
            <a:r>
              <a:rPr lang="ru-RU" sz="2200" dirty="0"/>
              <a:t>Международный Музыкальный конкурс – фестиваль имени Савелия Орлова г. Самара; </a:t>
            </a:r>
            <a:endParaRPr lang="ru-RU" sz="2200" dirty="0" smtClean="0"/>
          </a:p>
          <a:p>
            <a:r>
              <a:rPr lang="ru-RU" sz="2200" dirty="0" smtClean="0"/>
              <a:t>III </a:t>
            </a:r>
            <a:r>
              <a:rPr lang="ru-RU" sz="2200" dirty="0"/>
              <a:t>Международный арт – фестиваль «KREMLINREDSTARS» г. Москва; </a:t>
            </a:r>
            <a:endParaRPr lang="ru-RU" sz="2200" dirty="0" smtClean="0"/>
          </a:p>
          <a:p>
            <a:r>
              <a:rPr lang="ru-RU" sz="2200" dirty="0" smtClean="0"/>
              <a:t>Всероссийский </a:t>
            </a:r>
            <a:r>
              <a:rPr lang="ru-RU" sz="2200" dirty="0"/>
              <a:t>конкурс детского художественного творчества «Красота Русского Севера» г. Вологда; </a:t>
            </a:r>
            <a:endParaRPr lang="ru-RU" sz="2200" dirty="0" smtClean="0"/>
          </a:p>
          <a:p>
            <a:r>
              <a:rPr lang="ru-RU" sz="2200" dirty="0" smtClean="0"/>
              <a:t>XVII </a:t>
            </a:r>
            <a:r>
              <a:rPr lang="ru-RU" sz="2200" dirty="0"/>
              <a:t>Межрегиональный конкурс – фестиваль исполнителей на баяне, аккордеоне «Рождественские искорки» г. Коряжма; </a:t>
            </a:r>
            <a:endParaRPr lang="ru-RU" sz="2200" dirty="0" smtClean="0"/>
          </a:p>
          <a:p>
            <a:r>
              <a:rPr lang="ru-RU" sz="2200" dirty="0" smtClean="0"/>
              <a:t>XIII </a:t>
            </a:r>
            <a:r>
              <a:rPr lang="ru-RU" sz="2200" dirty="0"/>
              <a:t>Межрегиональный фестивале детского и молодежного творчества «Сияние Севера» г. </a:t>
            </a:r>
            <a:r>
              <a:rPr lang="ru-RU" sz="2200" dirty="0" smtClean="0"/>
              <a:t>Сыктывкар</a:t>
            </a:r>
          </a:p>
          <a:p>
            <a:r>
              <a:rPr lang="ru-RU" sz="2200" dirty="0" smtClean="0"/>
              <a:t>В </a:t>
            </a:r>
            <a:r>
              <a:rPr lang="ru-RU" sz="2200" dirty="0"/>
              <a:t>XIII Межрегиональном фестивале детского и молодежного творчества «Сияние Севера» участники стали лауреатами I, II и III степени и получателями специальных </a:t>
            </a:r>
            <a:r>
              <a:rPr lang="ru-RU" sz="2200" dirty="0" smtClean="0"/>
              <a:t>призов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790736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Партнеры 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4" descr="ÐÐ·Ð¾Ð±ÑÐ°Ð¶ÐµÐ½Ð¸Ðµ H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668" y="5410200"/>
            <a:ext cx="6772932" cy="133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rt-ukhta.ru/m/slider/i015271867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547874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29200" y="1524000"/>
            <a:ext cx="3962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ru-RU" sz="1600" i="1" dirty="0">
                <a:solidFill>
                  <a:srgbClr val="FF0000"/>
                </a:solidFill>
              </a:rPr>
              <a:t>Ваше решение выступить партнером АНО «Введенская сторона» в рамках реализации проекта, стать его активным участником; способствовать введению в Вашей школе уроков по печатной графике и организации кружка эстампа с последующим включением занятий по печатной графике в обучающие программы Вашего учреждения было высоко оценено конкурсной комиссией Фонда президентских </a:t>
            </a:r>
            <a:r>
              <a:rPr lang="ru-RU" sz="1600" i="1" dirty="0" smtClean="0">
                <a:solidFill>
                  <a:srgbClr val="FF0000"/>
                </a:solidFill>
              </a:rPr>
              <a:t>грантов». </a:t>
            </a:r>
            <a:r>
              <a:rPr lang="ru-RU" sz="1600" i="1" dirty="0">
                <a:solidFill>
                  <a:srgbClr val="FF0000"/>
                </a:solidFill>
              </a:rPr>
              <a:t/>
            </a:r>
            <a:br>
              <a:rPr lang="ru-RU" sz="1600" i="1" dirty="0">
                <a:solidFill>
                  <a:srgbClr val="FF0000"/>
                </a:solidFill>
              </a:rPr>
            </a:br>
            <a:endParaRPr lang="ru-RU" sz="1600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i="1" dirty="0" smtClean="0">
                <a:solidFill>
                  <a:srgbClr val="FF0000"/>
                </a:solidFill>
              </a:rPr>
              <a:t>Генеральный </a:t>
            </a:r>
            <a:r>
              <a:rPr lang="ru-RU" sz="1600" i="1" dirty="0">
                <a:solidFill>
                  <a:srgbClr val="FF0000"/>
                </a:solidFill>
              </a:rPr>
              <a:t>директор АНО «Введенская сторона» </a:t>
            </a:r>
            <a:r>
              <a:rPr lang="ru-RU" sz="1600" i="1" dirty="0" smtClean="0">
                <a:solidFill>
                  <a:srgbClr val="FF0000"/>
                </a:solidFill>
              </a:rPr>
              <a:t> Н.М</a:t>
            </a:r>
            <a:r>
              <a:rPr lang="ru-RU" sz="1600" i="1" dirty="0">
                <a:solidFill>
                  <a:srgbClr val="FF0000"/>
                </a:solidFill>
              </a:rPr>
              <a:t>. </a:t>
            </a:r>
            <a:r>
              <a:rPr lang="ru-RU" sz="1600" i="1" dirty="0" err="1">
                <a:solidFill>
                  <a:srgbClr val="FF0000"/>
                </a:solidFill>
              </a:rPr>
              <a:t>Локотьков</a:t>
            </a:r>
            <a:r>
              <a:rPr lang="ru-RU" sz="1600" i="1" dirty="0">
                <a:solidFill>
                  <a:srgbClr val="FF0000"/>
                </a:solidFill>
              </a:rPr>
              <a:t>».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65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Наши победы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Z:\УПРАВЛЕНИЕ\Буторина С.А\от Ануфриевой\Для презентации\4waGMkRyvJ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 bwMode="auto">
          <a:xfrm>
            <a:off x="609600" y="1568532"/>
            <a:ext cx="788169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404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7159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Информация на сайте Управления культуры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 descr="Z:\УПРАВЛЕНИЕ\Буторина С.А\от Ануфриевой\Для презентации\Рисунок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78"/>
          <a:stretch/>
        </p:blipFill>
        <p:spPr bwMode="auto">
          <a:xfrm>
            <a:off x="533400" y="1630118"/>
            <a:ext cx="8001000" cy="492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197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на 01 января 2019 г. в учреждениях культуры </a:t>
            </a:r>
            <a:b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</a:b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– 499 работников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748448"/>
              </p:ext>
            </p:extLst>
          </p:nvPr>
        </p:nvGraphicFramePr>
        <p:xfrm>
          <a:off x="381000" y="1600200"/>
          <a:ext cx="8458200" cy="43434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226324"/>
                <a:gridCol w="2615938"/>
                <a:gridCol w="2615938"/>
              </a:tblGrid>
              <a:tr h="1375046"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Человек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 профилю (человек)</a:t>
                      </a:r>
                      <a:endParaRPr lang="ru-RU" dirty="0"/>
                    </a:p>
                  </a:txBody>
                  <a:tcPr/>
                </a:tc>
              </a:tr>
              <a:tr h="796654">
                <a:tc>
                  <a:txBody>
                    <a:bodyPr/>
                    <a:lstStyle/>
                    <a:p>
                      <a:r>
                        <a:rPr lang="ru-RU" dirty="0" smtClean="0"/>
                        <a:t>Высшее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</a:t>
                      </a:r>
                      <a:endParaRPr lang="ru-RU" b="1" dirty="0"/>
                    </a:p>
                  </a:txBody>
                  <a:tcPr/>
                </a:tc>
              </a:tr>
              <a:tr h="796654"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Среднее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91</a:t>
                      </a:r>
                      <a:endParaRPr lang="ru-RU" b="1" dirty="0"/>
                    </a:p>
                  </a:txBody>
                  <a:tcPr/>
                </a:tc>
              </a:tr>
              <a:tr h="1375046">
                <a:tc>
                  <a:txBody>
                    <a:bodyPr/>
                    <a:lstStyle/>
                    <a:p>
                      <a:r>
                        <a:rPr lang="ru-RU" dirty="0" smtClean="0"/>
                        <a:t>Курсы повышения квалификации </a:t>
                      </a:r>
                      <a:endParaRPr lang="ru-RU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100, из них 32 - в МУ ДО «ДМШ № 1», 20 – МУ «Управление культуры администрации МОГО «Ухта»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469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Заработная плата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176562"/>
              </p:ext>
            </p:extLst>
          </p:nvPr>
        </p:nvGraphicFramePr>
        <p:xfrm>
          <a:off x="381000" y="1676400"/>
          <a:ext cx="8458200" cy="2276135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3826328"/>
                <a:gridCol w="2315936"/>
                <a:gridCol w="2315936"/>
              </a:tblGrid>
              <a:tr h="4572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Показатели 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2017 г.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2018г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552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Среднемесячная заработная плата </a:t>
                      </a:r>
                      <a:r>
                        <a:rPr lang="ru-RU" sz="1600" dirty="0" smtClean="0">
                          <a:effectLst/>
                        </a:rPr>
                        <a:t>работников</a:t>
                      </a:r>
                      <a:r>
                        <a:rPr lang="ru-RU" sz="1600" baseline="0" dirty="0" smtClean="0">
                          <a:effectLst/>
                        </a:rPr>
                        <a:t> культуры </a:t>
                      </a:r>
                      <a:r>
                        <a:rPr lang="ru-RU" sz="1600" dirty="0" smtClean="0">
                          <a:effectLst/>
                        </a:rPr>
                        <a:t>(с </a:t>
                      </a:r>
                      <a:r>
                        <a:rPr lang="ru-RU" sz="1600" dirty="0">
                          <a:effectLst/>
                        </a:rPr>
                        <a:t>учетом возмещения коммунальных услуг) 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32 684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39 </a:t>
                      </a:r>
                      <a:r>
                        <a:rPr lang="ru-RU" sz="1600" b="1" dirty="0" smtClean="0">
                          <a:effectLst/>
                        </a:rPr>
                        <a:t>711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36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По категории «Педагогические работники» учреждений дополнительного образования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39 238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42 127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0" name="Picture 2" descr="ÐÐ°ÑÑÐ¸Ð½ÐºÐ¸ Ð¿Ð¾ Ð·Ð°Ð¿ÑÐ¾ÑÑ ÐºÐ°ÑÑÐ¸Ð½ÐºÐ¸ Ð½Ð° ÑÐµÐ¼Ñ Ð·Ð°ÑÐ°Ð±Ð¾ÑÐ½Ð°Ñ Ð¿Ð»Ð°ÑÐ°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6" t="47409" b="8579"/>
          <a:stretch/>
        </p:blipFill>
        <p:spPr bwMode="auto">
          <a:xfrm>
            <a:off x="3048000" y="3886200"/>
            <a:ext cx="3100449" cy="25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12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8CB7E2"/>
              </a:clrFrom>
              <a:clrTo>
                <a:srgbClr val="8CB7E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16" r="24988"/>
          <a:stretch/>
        </p:blipFill>
        <p:spPr bwMode="auto">
          <a:xfrm>
            <a:off x="1295400" y="1518195"/>
            <a:ext cx="6772861" cy="511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10846381"/>
              </p:ext>
            </p:extLst>
          </p:nvPr>
        </p:nvGraphicFramePr>
        <p:xfrm>
          <a:off x="1371599" y="1518195"/>
          <a:ext cx="6696661" cy="5035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Информационное сопровождение 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7007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4873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Основные задачи отрасли на 2019 год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883204341"/>
              </p:ext>
            </p:extLst>
          </p:nvPr>
        </p:nvGraphicFramePr>
        <p:xfrm>
          <a:off x="381000" y="990600"/>
          <a:ext cx="8382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9076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 ДНЕМ РАБОТНИКА КУЛЬТУРЫ!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032" name="Picture 8" descr="ÐÐ°ÑÑÐ¸Ð½ÐºÐ¸ Ð¿Ð¾ Ð·Ð°Ð¿ÑÐ¾ÑÑ ÐºÐ°ÑÑÐ¸Ð½ÐºÐ¸ Ñ Ð´Ð½ÐµÐ¼ ÑÐ°Ð±Ð¾ÑÐ½Ð¸ÐºÐ° ÐºÑÐ»ÑÑÑÑÑ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7" b="25649"/>
          <a:stretch/>
        </p:blipFill>
        <p:spPr bwMode="auto">
          <a:xfrm>
            <a:off x="1905000" y="1600200"/>
            <a:ext cx="5465368" cy="497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198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Структура и правовое положение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51208169"/>
              </p:ext>
            </p:extLst>
          </p:nvPr>
        </p:nvGraphicFramePr>
        <p:xfrm>
          <a:off x="914400" y="1752600"/>
          <a:ext cx="7086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457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2209800"/>
            <a:ext cx="74866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984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3"/>
          <a:stretch/>
        </p:blipFill>
        <p:spPr bwMode="auto">
          <a:xfrm>
            <a:off x="1066800" y="1600200"/>
            <a:ext cx="7239000" cy="269532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2438400" y="4295526"/>
            <a:ext cx="0" cy="362785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03564893"/>
              </p:ext>
            </p:extLst>
          </p:nvPr>
        </p:nvGraphicFramePr>
        <p:xfrm>
          <a:off x="1162297" y="4708996"/>
          <a:ext cx="7048005" cy="180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0642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Расходы 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676400"/>
            <a:ext cx="8534400" cy="480060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 укрепление </a:t>
            </a:r>
            <a:r>
              <a:rPr lang="ru-RU" b="1" dirty="0">
                <a:solidFill>
                  <a:srgbClr val="C00000"/>
                </a:solidFill>
              </a:rPr>
              <a:t>материально-технической базы и оснащение оборудованием детских школ </a:t>
            </a:r>
            <a:r>
              <a:rPr lang="ru-RU" b="1" dirty="0" smtClean="0">
                <a:solidFill>
                  <a:srgbClr val="C00000"/>
                </a:solidFill>
              </a:rPr>
              <a:t>искусств: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 smtClean="0"/>
              <a:t>Мероприятие:</a:t>
            </a:r>
            <a:r>
              <a:rPr lang="ru-RU" dirty="0" smtClean="0"/>
              <a:t> Укрепление </a:t>
            </a:r>
            <a:r>
              <a:rPr lang="ru-RU" dirty="0"/>
              <a:t>материально-технической базы и оснащение оборудованием детских школ искусств муниципального образования городского округа «Ухта» (Муниципальное учреждение дополнительного образования «Детская музыкальная школа №1» муниципального образования городского округа «Ухта»).</a:t>
            </a:r>
          </a:p>
          <a:p>
            <a:pPr marL="0" indent="0">
              <a:buNone/>
            </a:pPr>
            <a:r>
              <a:rPr lang="ru-RU" b="1" dirty="0" smtClean="0"/>
              <a:t>  В  </a:t>
            </a:r>
            <a:r>
              <a:rPr lang="ru-RU" b="1" dirty="0"/>
              <a:t>МУ ДО «Детская музыкальная школа № 1» МОГО «Ухта» планируется приобрести: </a:t>
            </a:r>
            <a:endParaRPr lang="ru-RU" b="1" dirty="0" smtClean="0"/>
          </a:p>
          <a:p>
            <a:r>
              <a:rPr lang="ru-RU" dirty="0" smtClean="0"/>
              <a:t>музыкальный </a:t>
            </a:r>
            <a:r>
              <a:rPr lang="ru-RU" dirty="0"/>
              <a:t>инструмент (рояль концертный</a:t>
            </a:r>
            <a:r>
              <a:rPr lang="ru-RU" dirty="0" smtClean="0"/>
              <a:t>),</a:t>
            </a:r>
          </a:p>
          <a:p>
            <a:r>
              <a:rPr lang="ru-RU" dirty="0" smtClean="0"/>
              <a:t> </a:t>
            </a:r>
            <a:r>
              <a:rPr lang="ru-RU" dirty="0"/>
              <a:t>оборудование (кресла для зрительного зала</a:t>
            </a:r>
            <a:r>
              <a:rPr lang="ru-RU" dirty="0" smtClean="0"/>
              <a:t>),</a:t>
            </a:r>
          </a:p>
          <a:p>
            <a:r>
              <a:rPr lang="ru-RU" dirty="0" smtClean="0"/>
              <a:t> </a:t>
            </a:r>
            <a:r>
              <a:rPr lang="ru-RU" dirty="0"/>
              <a:t>учебные материалы, интерактивные комплекты (интерактивная доска, мультимедийный проектор, учебная литература к интерактивной доске).</a:t>
            </a:r>
          </a:p>
          <a:p>
            <a:pPr marL="0" indent="0">
              <a:buNone/>
            </a:pPr>
            <a:r>
              <a:rPr lang="ru-RU" b="1" dirty="0"/>
              <a:t>Общий объем средств из: </a:t>
            </a:r>
            <a:r>
              <a:rPr lang="ru-RU" dirty="0"/>
              <a:t>федерального бюджета – </a:t>
            </a:r>
            <a:r>
              <a:rPr lang="ru-RU" b="1" dirty="0"/>
              <a:t>2 776,089 тыс. руб., </a:t>
            </a:r>
            <a:r>
              <a:rPr lang="ru-RU" dirty="0"/>
              <a:t>регионального бюджета – </a:t>
            </a:r>
            <a:r>
              <a:rPr lang="ru-RU" b="1" dirty="0"/>
              <a:t>241,398 тыс. руб., </a:t>
            </a:r>
            <a:r>
              <a:rPr lang="ru-RU" dirty="0"/>
              <a:t>бюджета МОГО «Ухта» - </a:t>
            </a:r>
            <a:r>
              <a:rPr lang="ru-RU" b="1" dirty="0"/>
              <a:t>250,000 тыс.  руб. </a:t>
            </a:r>
            <a:r>
              <a:rPr lang="ru-RU" dirty="0"/>
              <a:t>Общая сумма -  </a:t>
            </a:r>
            <a:r>
              <a:rPr lang="ru-RU" b="1" dirty="0"/>
              <a:t>3 267,487 тыс. 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1319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Расходы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95300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 комплектование </a:t>
            </a:r>
            <a:r>
              <a:rPr lang="ru-RU" b="1" dirty="0">
                <a:solidFill>
                  <a:srgbClr val="C00000"/>
                </a:solidFill>
              </a:rPr>
              <a:t>книжных фондов библиотек муниципальных образований и государственных библиотек городов федерального значения Москвы, Санкт-Петербурга и Севастополя.</a:t>
            </a:r>
          </a:p>
          <a:p>
            <a:r>
              <a:rPr lang="ru-RU" b="1" dirty="0" smtClean="0"/>
              <a:t>Мероприятие: </a:t>
            </a:r>
            <a:r>
              <a:rPr lang="ru-RU" dirty="0"/>
              <a:t>Комплектование книжных фондов библиотек муниципального образования городского округа «Ухта».</a:t>
            </a:r>
          </a:p>
          <a:p>
            <a:r>
              <a:rPr lang="ru-RU" dirty="0" smtClean="0"/>
              <a:t>Общий </a:t>
            </a:r>
            <a:r>
              <a:rPr lang="ru-RU" dirty="0"/>
              <a:t>объем средств из: федерального бюджета – 37,527 тыс. руб., регионального бюджета – 449,603 тыс. руб., бюджета МОГО «Ухта» - 449,603 тыс. руб. Общая сумма -  936,733 тыс. руб.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На подключение </a:t>
            </a:r>
            <a:r>
              <a:rPr lang="ru-RU" b="1" dirty="0">
                <a:solidFill>
                  <a:srgbClr val="C00000"/>
                </a:solidFill>
              </a:rPr>
              <a:t>общедоступных библиотек Российской Федерации к сети «Интернет» и развитие библиотечного дела с учетом задачи расширения информационных технологий и оцифровки.</a:t>
            </a:r>
          </a:p>
          <a:p>
            <a:r>
              <a:rPr lang="ru-RU" b="1" dirty="0" smtClean="0"/>
              <a:t>Мероприятие: </a:t>
            </a:r>
            <a:r>
              <a:rPr lang="ru-RU" dirty="0"/>
              <a:t>Подключение к сети «Интернет» общедоступных библиотек муниципального образования городского округа «Ухта</a:t>
            </a:r>
            <a:r>
              <a:rPr lang="ru-RU" dirty="0" smtClean="0"/>
              <a:t>» (</a:t>
            </a:r>
            <a:r>
              <a:rPr lang="ru-RU" dirty="0"/>
              <a:t>ежегодная абонентская плата).</a:t>
            </a:r>
          </a:p>
          <a:p>
            <a:r>
              <a:rPr lang="ru-RU" b="1" dirty="0"/>
              <a:t>Общий объем средств из: </a:t>
            </a:r>
            <a:r>
              <a:rPr lang="ru-RU" dirty="0"/>
              <a:t>федерального бюджета – </a:t>
            </a:r>
            <a:r>
              <a:rPr lang="ru-RU" b="1" dirty="0"/>
              <a:t>16,516 тыс. руб., </a:t>
            </a:r>
            <a:r>
              <a:rPr lang="ru-RU" dirty="0"/>
              <a:t>регионального бюджета – </a:t>
            </a:r>
            <a:r>
              <a:rPr lang="ru-RU" b="1" dirty="0"/>
              <a:t>11,111 тыс. руб., </a:t>
            </a:r>
            <a:r>
              <a:rPr lang="ru-RU" dirty="0"/>
              <a:t>бюджета МОГО «Ухта» - </a:t>
            </a:r>
            <a:r>
              <a:rPr lang="ru-RU" b="1" dirty="0"/>
              <a:t>1,235 тыс. руб. </a:t>
            </a:r>
            <a:r>
              <a:rPr lang="ru-RU" dirty="0"/>
              <a:t>Общая сумма -  </a:t>
            </a:r>
            <a:r>
              <a:rPr lang="ru-RU" b="1" dirty="0"/>
              <a:t>28,862 тыс. 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404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392" y="4419600"/>
            <a:ext cx="3824187" cy="253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Общий объем средств по отрасли «Культура» на 2019 г.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1828800"/>
            <a:ext cx="8229600" cy="327660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на сумму 4 233,082 тыс. руб., в том числе:</a:t>
            </a:r>
          </a:p>
          <a:p>
            <a:r>
              <a:rPr lang="ru-RU" dirty="0" smtClean="0"/>
              <a:t>федерального </a:t>
            </a:r>
            <a:r>
              <a:rPr lang="ru-RU" dirty="0"/>
              <a:t>бюджета – </a:t>
            </a:r>
            <a:r>
              <a:rPr lang="ru-RU" b="1" dirty="0"/>
              <a:t>2 830,132 </a:t>
            </a:r>
            <a:r>
              <a:rPr lang="ru-RU" dirty="0"/>
              <a:t>тыс. руб.</a:t>
            </a:r>
          </a:p>
          <a:p>
            <a:r>
              <a:rPr lang="ru-RU" dirty="0" smtClean="0"/>
              <a:t>регионального </a:t>
            </a:r>
            <a:r>
              <a:rPr lang="ru-RU" dirty="0"/>
              <a:t>бюджета – </a:t>
            </a:r>
            <a:r>
              <a:rPr lang="ru-RU" b="1" dirty="0"/>
              <a:t>702,112 </a:t>
            </a:r>
            <a:r>
              <a:rPr lang="ru-RU" dirty="0"/>
              <a:t>тыс. руб.</a:t>
            </a:r>
          </a:p>
          <a:p>
            <a:r>
              <a:rPr lang="ru-RU" dirty="0" smtClean="0"/>
              <a:t>бюджет </a:t>
            </a:r>
            <a:r>
              <a:rPr lang="ru-RU" dirty="0"/>
              <a:t>МОГО «Ухта» - </a:t>
            </a:r>
            <a:r>
              <a:rPr lang="ru-RU" b="1" dirty="0"/>
              <a:t>700,838</a:t>
            </a:r>
            <a:r>
              <a:rPr lang="ru-RU" dirty="0"/>
              <a:t> тыс. руб.</a:t>
            </a:r>
          </a:p>
          <a:p>
            <a:endParaRPr lang="ru-RU" dirty="0"/>
          </a:p>
        </p:txBody>
      </p:sp>
      <p:sp>
        <p:nvSpPr>
          <p:cNvPr id="4" name="AutoShape 2" descr="ÐÐ°ÑÑÐ¸Ð½ÐºÐ¸ Ð¿Ð¾ Ð·Ð°Ð¿ÑÐ¾ÑÑ Ð´ÐµÐ½ÑÐ³Ð¸ ÐºÐ°ÑÑÐ¸Ð½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641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38" y="1524000"/>
            <a:ext cx="8229600" cy="9144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Использование средств на реализацию муниципальной программы «Культура на 2014-2020 годы»</a:t>
            </a:r>
            <a:endParaRPr lang="ru-RU" sz="2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766738"/>
              </p:ext>
            </p:extLst>
          </p:nvPr>
        </p:nvGraphicFramePr>
        <p:xfrm>
          <a:off x="1143000" y="2590800"/>
          <a:ext cx="7010400" cy="3305895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287146"/>
                <a:gridCol w="2723254"/>
              </a:tblGrid>
              <a:tr h="6611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0" algn="l"/>
                        </a:tabLst>
                      </a:pPr>
                      <a:r>
                        <a:rPr lang="ru-RU" sz="2000" dirty="0">
                          <a:effectLst/>
                        </a:rPr>
                        <a:t>Ресурсы: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0" algn="l"/>
                        </a:tabLst>
                      </a:pPr>
                      <a:r>
                        <a:rPr lang="ru-RU" sz="2000" dirty="0" smtClean="0">
                          <a:effectLst/>
                        </a:rPr>
                        <a:t>Сумма (руб.):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11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0" algn="l"/>
                        </a:tabLst>
                      </a:pPr>
                      <a:r>
                        <a:rPr lang="ru-RU" sz="2000" dirty="0">
                          <a:effectLst/>
                        </a:rPr>
                        <a:t>Федеральный бюджет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0" algn="l"/>
                        </a:tabLst>
                      </a:pPr>
                      <a:r>
                        <a:rPr lang="ru-RU" sz="2000" dirty="0">
                          <a:effectLst/>
                        </a:rPr>
                        <a:t>75 682, 91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11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0" algn="l"/>
                        </a:tabLst>
                      </a:pPr>
                      <a:r>
                        <a:rPr lang="ru-RU" sz="2000" dirty="0">
                          <a:effectLst/>
                        </a:rPr>
                        <a:t>Республиканский бюджет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0" algn="l"/>
                        </a:tabLst>
                      </a:pPr>
                      <a:r>
                        <a:rPr lang="ru-RU" sz="2000" dirty="0">
                          <a:effectLst/>
                        </a:rPr>
                        <a:t>56 151 868, 99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11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0" algn="l"/>
                        </a:tabLst>
                      </a:pPr>
                      <a:r>
                        <a:rPr lang="ru-RU" sz="2000">
                          <a:effectLst/>
                        </a:rPr>
                        <a:t>Бюджет МОГО «Ухта»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0" algn="l"/>
                        </a:tabLst>
                      </a:pPr>
                      <a:r>
                        <a:rPr lang="ru-RU" sz="2000" dirty="0">
                          <a:effectLst/>
                        </a:rPr>
                        <a:t>228 848 867, 18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11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0" algn="l"/>
                        </a:tabLst>
                      </a:pPr>
                      <a:r>
                        <a:rPr lang="ru-RU" sz="2000" dirty="0" smtClean="0">
                          <a:effectLst/>
                        </a:rPr>
                        <a:t>Всего 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0" algn="l"/>
                        </a:tabLst>
                      </a:pPr>
                      <a:r>
                        <a:rPr lang="ru-RU" sz="2000" dirty="0" smtClean="0">
                          <a:effectLst/>
                        </a:rPr>
                        <a:t>285 076 419, 08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38400" y="6019800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В 2017 году    -   277 082 021, 57 руб.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49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1522</Words>
  <Application>Microsoft Office PowerPoint</Application>
  <PresentationFormat>Экран (4:3)</PresentationFormat>
  <Paragraphs>217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Презентация PowerPoint</vt:lpstr>
      <vt:lpstr>План выступления</vt:lpstr>
      <vt:lpstr>Структура и правовое положение</vt:lpstr>
      <vt:lpstr>Презентация PowerPoint</vt:lpstr>
      <vt:lpstr>Презентация PowerPoint</vt:lpstr>
      <vt:lpstr>Расходы </vt:lpstr>
      <vt:lpstr>Расходы</vt:lpstr>
      <vt:lpstr>Общий объем средств по отрасли «Культура» на 2019 г.</vt:lpstr>
      <vt:lpstr>Использование средств на реализацию муниципальной программы «Культура на 2014-2020 годы»</vt:lpstr>
      <vt:lpstr>Субсидии </vt:lpstr>
      <vt:lpstr>Сохранение историко-культурного наследия</vt:lpstr>
      <vt:lpstr>Деятельность музеев</vt:lpstr>
      <vt:lpstr>Выставочная деятельность музея</vt:lpstr>
      <vt:lpstr>Культурно-досуговая деятельность</vt:lpstr>
      <vt:lpstr>Концерт-форум «МЫ – вместе!»</vt:lpstr>
      <vt:lpstr>Улица Мира – красные ворота</vt:lpstr>
      <vt:lpstr>Новогодние мероприятия</vt:lpstr>
      <vt:lpstr>6  образцовых коллективов</vt:lpstr>
      <vt:lpstr>10 народных коллективов</vt:lpstr>
      <vt:lpstr>Юбилей «Интермеццо»</vt:lpstr>
      <vt:lpstr>Призовые места в фестивалях и конкурсах:</vt:lpstr>
      <vt:lpstr>Партнеры </vt:lpstr>
      <vt:lpstr>Наши победы</vt:lpstr>
      <vt:lpstr>Информация на сайте Управления культуры </vt:lpstr>
      <vt:lpstr>на 01 января 2019 г. в учреждениях культуры  – 499 работников</vt:lpstr>
      <vt:lpstr>Заработная плата</vt:lpstr>
      <vt:lpstr>Информационное сопровождение </vt:lpstr>
      <vt:lpstr>Основные задачи отрасли на 2019 год</vt:lpstr>
      <vt:lpstr>С ДНЕМ РАБОТНИКА КУЛЬТУРЫ!</vt:lpstr>
    </vt:vector>
  </TitlesOfParts>
  <Company>Fairmont Raffles Hotels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pmarkasian</dc:creator>
  <cp:lastModifiedBy>User</cp:lastModifiedBy>
  <cp:revision>52</cp:revision>
  <dcterms:created xsi:type="dcterms:W3CDTF">2014-08-29T18:35:37Z</dcterms:created>
  <dcterms:modified xsi:type="dcterms:W3CDTF">2019-03-22T09:19:04Z</dcterms:modified>
</cp:coreProperties>
</file>