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64" r:id="rId3"/>
    <p:sldId id="263" r:id="rId4"/>
    <p:sldId id="257" r:id="rId5"/>
    <p:sldId id="259" r:id="rId6"/>
    <p:sldId id="262" r:id="rId7"/>
    <p:sldId id="260" r:id="rId8"/>
    <p:sldId id="265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3429000"/>
            <a:ext cx="6984776" cy="189436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Национально-культурная </a:t>
            </a:r>
            <a:r>
              <a:rPr lang="ru-RU" sz="36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автономия чувашей «</a:t>
            </a:r>
            <a:r>
              <a:rPr lang="ru-RU" sz="4800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ă</a:t>
            </a:r>
            <a:r>
              <a:rPr lang="ru-RU" sz="3600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раскал</a:t>
            </a:r>
            <a:r>
              <a:rPr lang="ru-RU" sz="36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r>
              <a:rPr lang="ru-RU" sz="360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60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6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4954409"/>
            <a:ext cx="3150096" cy="108997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«Счастье»</a:t>
            </a:r>
          </a:p>
        </p:txBody>
      </p:sp>
      <p:pic>
        <p:nvPicPr>
          <p:cNvPr id="2050" name="Picture 2" descr="ÐÐ°ÑÑÐ¸Ð½ÐºÐ¸ Ð¿Ð¾ Ð·Ð°Ð¿ÑÐ¾ÑÑ ÑÑÐ²Ð°ÑÑÐºÐ¸Ð¹ Ð½Ð°ÑÐ¸Ð¾Ð½Ð°Ð»ÑÐ½ÑÐ¹ Ð¾ÑÐ½Ð°Ð¼ÐµÐ½Ñ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2285546" cy="177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9952" y="57628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Организация создана в 2017 году. </a:t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7631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07974" y="260648"/>
            <a:ext cx="8080449" cy="2592288"/>
          </a:xfrm>
          <a:prstGeom prst="rect">
            <a:avLst/>
          </a:prstGeom>
        </p:spPr>
        <p:txBody>
          <a:bodyPr vert="horz" anchor="b">
            <a:normAutofit fontScale="8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16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18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18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000" cap="none" dirty="0" smtClean="0">
                <a:solidFill>
                  <a:srgbClr val="C00000"/>
                </a:solidFill>
              </a:rPr>
              <a:t>Председателем избран Волков Сергей Анатольевич. </a:t>
            </a:r>
            <a:br>
              <a:rPr lang="ru-RU" sz="2000" cap="none" dirty="0" smtClean="0">
                <a:solidFill>
                  <a:srgbClr val="C00000"/>
                </a:solidFill>
              </a:rPr>
            </a:br>
            <a:endParaRPr lang="ru-RU" sz="2000" cap="none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ru-RU" sz="2000" cap="none" dirty="0" smtClean="0">
                <a:solidFill>
                  <a:srgbClr val="C00000"/>
                </a:solidFill>
              </a:rPr>
              <a:t>   Заместители председателя: </a:t>
            </a:r>
          </a:p>
          <a:p>
            <a:pPr marL="266700" indent="-92075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ru-RU" sz="2000" cap="none" dirty="0" smtClean="0">
                <a:solidFill>
                  <a:srgbClr val="C00000"/>
                </a:solidFill>
              </a:rPr>
              <a:t> Маков Александр Юрьевич</a:t>
            </a:r>
          </a:p>
          <a:p>
            <a:pPr marL="266700" indent="-92075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ru-RU" sz="2000" cap="none" dirty="0">
                <a:solidFill>
                  <a:srgbClr val="C00000"/>
                </a:solidFill>
              </a:rPr>
              <a:t> </a:t>
            </a:r>
            <a:r>
              <a:rPr lang="ru-RU" sz="2000" cap="none" dirty="0" smtClean="0">
                <a:solidFill>
                  <a:srgbClr val="C00000"/>
                </a:solidFill>
              </a:rPr>
              <a:t>Мидушкин Степан Владимирович</a:t>
            </a:r>
          </a:p>
          <a:p>
            <a:pPr>
              <a:lnSpc>
                <a:spcPct val="160000"/>
              </a:lnSpc>
            </a:pPr>
            <a:r>
              <a:rPr lang="ru-RU" sz="16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16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16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endParaRPr lang="ru-RU" sz="16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7173" y="2506179"/>
            <a:ext cx="792087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Содействие в удовлетворении национально-культурных и духовных потребностей членов и участников организации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Пропаганда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исторического, культурного и духовного наследия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чувашского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народа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Содействие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деятельности в сфере образования, науки, культуры, искусства, просвещения, физической культуры и спорта, духовному развитию личности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Расширение многообразных связей с другими национально-культурными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автономиями города и Республики Коми. 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268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593" y="260648"/>
            <a:ext cx="8352928" cy="57606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Историческая справка. </a:t>
            </a:r>
            <a:br>
              <a:rPr lang="ru-RU" sz="2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Символы </a:t>
            </a:r>
            <a:r>
              <a:rPr lang="ru-RU" sz="2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Чувашской Республики</a:t>
            </a:r>
            <a:endParaRPr lang="ru-RU" sz="24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710105" y="830151"/>
            <a:ext cx="5976664" cy="3458929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300" dirty="0" smtClean="0"/>
              <a:t>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флаг Чувашской Республики представляет собой прямоугольное полотнище, разделенное на желтое и пурпуровое поля. Цвета государственного флага - желтый и пурпуровый - традиционные цвета чувашского народа. Желтый цвет - цвет Солнца, дарующего жизнь всему на земле. В чувашском фольклоре он олицетворяет все самое прекрасное и светлое. Золото в геральдическом толковании - богатство, справедливость, милосердие, великодушие, постоянство, сила, верность. Пурпуровый цвет - один из самых распространенных у чувашей. Он присутствует среди основных элементов народного орнамента. Пурпур в геральдическом толковании - достоинство, могущество, мужество, сила. Верхнее желтое поле флага обозначает пространство под солнцем, населяемое народом Чувашии. Нижнее пурпуровое поле - чувашскую землю. В геометрической середине полотнища флага расположена композиция, состоящая из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древнечувашских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эмблем "Древо жизни" и "Три солнца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14" y="1268760"/>
            <a:ext cx="2203260" cy="1434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87" y="3861048"/>
            <a:ext cx="1816005" cy="22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6587" y="3068960"/>
            <a:ext cx="19972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3">
                    <a:lumMod val="75000"/>
                  </a:schemeClr>
                </a:solidFill>
              </a:rPr>
              <a:t>http://simvolika.rsl.ru/index.php?doc=114</a:t>
            </a:r>
            <a:endParaRPr lang="ru-RU" sz="1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0105" y="4122121"/>
            <a:ext cx="597666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Тот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 цвет, та же символика чувашского флага фигурируют и на Государственном гербе республики - в обрамлении стилизованных золотых листьев и шишек хмеля. Еще в первом Договоре киевского князя Владимира с Волжской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Булгарией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985 году было сказано: "Тогда не будет между нами мира, когда камень станет плавать, а хмель - тонуть" ("Повесть временных лет"). Государственный герб представляет собой щит, обрамленный пурпуровой, подложенной золотом девизной лентой с надписью золотыми буквами "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Чăваш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Республики - Чувашская Республика". Венчает щит золотая, окаймленная пурпуром, эмблема "Три солнца". Цвета государственного герба, как и флага - желтый и пурпуровый. В центре герба расположена эмблема "Древо жизни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41425" y="6466845"/>
            <a:ext cx="32290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http://gov.cap.ru/SiteMap.aspx?gov_id=12&amp;id=780257</a:t>
            </a:r>
            <a:endParaRPr lang="ru-RU" sz="10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910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6762750" cy="2609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467600" cy="50405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Чувашия глазами художников</a:t>
            </a: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27914" y="908720"/>
            <a:ext cx="6693743" cy="50405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300" b="1" dirty="0">
                <a:solidFill>
                  <a:schemeClr val="bg1"/>
                </a:solidFill>
              </a:rPr>
              <a:t>Анатолий Данилов над картиной </a:t>
            </a:r>
            <a:r>
              <a:rPr lang="ru-RU" sz="1300" b="1" dirty="0" smtClean="0">
                <a:solidFill>
                  <a:schemeClr val="bg1"/>
                </a:solidFill>
              </a:rPr>
              <a:t>«</a:t>
            </a:r>
            <a:r>
              <a:rPr lang="ru-RU" sz="1300" b="1" dirty="0">
                <a:solidFill>
                  <a:schemeClr val="bg1"/>
                </a:solidFill>
              </a:rPr>
              <a:t>Чебоксары. Зима в старом городе» 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18092" y="3261845"/>
            <a:ext cx="16401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https://pg21.ru/news/253</a:t>
            </a:r>
            <a:endParaRPr lang="ru-RU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2" descr="skmcufkm436ty346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762374"/>
            <a:ext cx="4091183" cy="2690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532914" y="5927587"/>
            <a:ext cx="381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solidFill>
                  <a:schemeClr val="bg1"/>
                </a:solidFill>
              </a:rPr>
              <a:t>Здание </a:t>
            </a:r>
            <a:r>
              <a:rPr lang="ru-RU" sz="1300" dirty="0">
                <a:solidFill>
                  <a:schemeClr val="bg1"/>
                </a:solidFill>
              </a:rPr>
              <a:t>Чувашского драматического театра – это сердце наших архитекторов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5" y="3762374"/>
            <a:ext cx="227979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dirty="0">
                <a:solidFill>
                  <a:schemeClr val="bg1"/>
                </a:solidFill>
              </a:rPr>
              <a:t>Валентина Милославская</a:t>
            </a:r>
          </a:p>
        </p:txBody>
      </p:sp>
      <p:pic>
        <p:nvPicPr>
          <p:cNvPr id="9" name="Picture 8" descr="https://user.gallerix.ru/dolgashev/pp/polden-v-fokin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3717032"/>
            <a:ext cx="3196649" cy="2805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932040" y="3762628"/>
            <a:ext cx="219002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dirty="0">
                <a:solidFill>
                  <a:schemeClr val="bg1"/>
                </a:solidFill>
              </a:rPr>
              <a:t>Константин </a:t>
            </a:r>
            <a:r>
              <a:rPr lang="ru-RU" sz="1300" b="1" dirty="0" err="1">
                <a:solidFill>
                  <a:schemeClr val="bg1"/>
                </a:solidFill>
              </a:rPr>
              <a:t>Долгашев</a:t>
            </a:r>
            <a:endParaRPr lang="ru-RU" sz="1300" b="1" dirty="0">
              <a:solidFill>
                <a:schemeClr val="bg1"/>
              </a:solidFill>
            </a:endParaRPr>
          </a:p>
          <a:p>
            <a:r>
              <a:rPr lang="ru-RU" sz="1300" b="1" dirty="0" smtClean="0">
                <a:solidFill>
                  <a:schemeClr val="bg1"/>
                </a:solidFill>
              </a:rPr>
              <a:t>«Полдень </a:t>
            </a:r>
            <a:r>
              <a:rPr lang="ru-RU" sz="1300" b="1" dirty="0">
                <a:solidFill>
                  <a:schemeClr val="bg1"/>
                </a:solidFill>
              </a:rPr>
              <a:t>в </a:t>
            </a:r>
            <a:r>
              <a:rPr lang="ru-RU" sz="1300" b="1" dirty="0" smtClean="0">
                <a:solidFill>
                  <a:schemeClr val="bg1"/>
                </a:solidFill>
              </a:rPr>
              <a:t>Фокино»</a:t>
            </a:r>
            <a:endParaRPr lang="ru-RU" sz="1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926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nasledie.nbchr.ru/upload/images/personalii/hudozhniki/demido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3"/>
          <a:stretch/>
        </p:blipFill>
        <p:spPr bwMode="auto">
          <a:xfrm>
            <a:off x="444910" y="692696"/>
            <a:ext cx="3871495" cy="2876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620688"/>
            <a:ext cx="176062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chemeClr val="accent3">
                    <a:lumMod val="50000"/>
                  </a:schemeClr>
                </a:solidFill>
              </a:rPr>
              <a:t>Андрей </a:t>
            </a:r>
            <a:r>
              <a:rPr lang="ru-RU" sz="1300" b="1" dirty="0" smtClean="0">
                <a:solidFill>
                  <a:schemeClr val="accent3">
                    <a:lumMod val="50000"/>
                  </a:schemeClr>
                </a:solidFill>
              </a:rPr>
              <a:t>Демидов</a:t>
            </a:r>
            <a:r>
              <a:rPr lang="ru-RU" sz="1300" b="1" dirty="0">
                <a:solidFill>
                  <a:schemeClr val="accent3">
                    <a:lumMod val="50000"/>
                  </a:schemeClr>
                </a:solidFill>
              </a:rPr>
              <a:t>. Начало весны. Ильинка. 1954 г.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816" y="692695"/>
            <a:ext cx="3942763" cy="287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501849" y="2951739"/>
            <a:ext cx="408917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chemeClr val="accent3">
                    <a:lumMod val="50000"/>
                  </a:schemeClr>
                </a:solidFill>
              </a:rPr>
              <a:t>Художника Николая Комарова впечатлила улица </a:t>
            </a:r>
            <a:r>
              <a:rPr lang="ru-RU" sz="1300" b="1" dirty="0" smtClean="0">
                <a:solidFill>
                  <a:schemeClr val="accent3">
                    <a:lumMod val="50000"/>
                  </a:schemeClr>
                </a:solidFill>
              </a:rPr>
              <a:t>Ленинградская г. Чебоксары</a:t>
            </a:r>
            <a:endParaRPr lang="ru-RU" sz="13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467600" cy="50405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Чувашия глазами художников</a:t>
            </a: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47" y="3755393"/>
            <a:ext cx="3838458" cy="292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4169" y="3755393"/>
            <a:ext cx="38422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chemeClr val="accent3">
                    <a:lumMod val="50000"/>
                  </a:schemeClr>
                </a:solidFill>
              </a:rPr>
              <a:t>Картина </a:t>
            </a:r>
            <a:r>
              <a:rPr lang="ru-RU" sz="1300" b="1" dirty="0">
                <a:solidFill>
                  <a:schemeClr val="accent3">
                    <a:lumMod val="50000"/>
                  </a:schemeClr>
                </a:solidFill>
              </a:rPr>
              <a:t>Ю.П. </a:t>
            </a:r>
            <a:r>
              <a:rPr lang="ru-RU" sz="1300" b="1" dirty="0" smtClean="0">
                <a:solidFill>
                  <a:schemeClr val="accent3">
                    <a:lumMod val="50000"/>
                  </a:schemeClr>
                </a:solidFill>
              </a:rPr>
              <a:t>Матросова</a:t>
            </a:r>
          </a:p>
          <a:p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</a:rPr>
              <a:t> «Холмы </a:t>
            </a:r>
            <a:r>
              <a:rPr lang="ru-RU" sz="1300" dirty="0">
                <a:solidFill>
                  <a:schemeClr val="accent3">
                    <a:lumMod val="50000"/>
                  </a:schemeClr>
                </a:solidFill>
              </a:rPr>
              <a:t>на закате, </a:t>
            </a: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</a:rPr>
              <a:t>2004 г.»</a:t>
            </a:r>
            <a:endParaRPr lang="ru-RU" sz="13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7377849" y="4390382"/>
            <a:ext cx="19778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http://ecokygesi.ru/index.php?option=com_k2&amp;view=item&amp;id=101:priroda-rajona-glazami-khudozhnika</a:t>
            </a:r>
            <a:endParaRPr lang="ru-RU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5" name="Picture 4" descr="https://user.gallerix.ru/dolgashev/pp/polden-v-chuvashskoj-derevn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55393"/>
            <a:ext cx="3028806" cy="292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16016" y="3755393"/>
            <a:ext cx="296925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Константин </a:t>
            </a:r>
            <a:r>
              <a:rPr lang="ru-RU" sz="1200" b="1" dirty="0" err="1">
                <a:solidFill>
                  <a:schemeClr val="bg1"/>
                </a:solidFill>
              </a:rPr>
              <a:t>Долгашев</a:t>
            </a:r>
            <a:endParaRPr lang="ru-RU" sz="1200" b="1" dirty="0">
              <a:solidFill>
                <a:schemeClr val="bg1"/>
              </a:solidFill>
            </a:endParaRPr>
          </a:p>
          <a:p>
            <a:r>
              <a:rPr lang="ru-RU" sz="1200" b="1" dirty="0" smtClean="0">
                <a:solidFill>
                  <a:schemeClr val="bg1"/>
                </a:solidFill>
              </a:rPr>
              <a:t>«Полдень </a:t>
            </a:r>
            <a:r>
              <a:rPr lang="ru-RU" sz="1200" b="1" dirty="0">
                <a:solidFill>
                  <a:schemeClr val="bg1"/>
                </a:solidFill>
              </a:rPr>
              <a:t>в чувашской </a:t>
            </a:r>
            <a:r>
              <a:rPr lang="ru-RU" sz="1200" b="1" dirty="0" smtClean="0">
                <a:solidFill>
                  <a:schemeClr val="bg1"/>
                </a:solidFill>
              </a:rPr>
              <a:t>деревне»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66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3816424" cy="63346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Чувашские сказки</a:t>
            </a:r>
            <a:endParaRPr lang="ru-RU" sz="24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https://img-fotki.yandex.ru/get/4214/119796075.138/0_e3adc_6cf6b4ab_X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10" y="1166899"/>
            <a:ext cx="2777230" cy="3737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 descr="https://img-fotki.yandex.ru/get/6412/119796075.138/0_e3ae0_82a7556e_X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49943"/>
            <a:ext cx="2700152" cy="36768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0" name="Picture 6" descr="https://img-fotki.yandex.ru/get/9485/119796075.138/0_e3adf_b3a54891_X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436" y="1268760"/>
            <a:ext cx="2733481" cy="3635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3203848" y="1278249"/>
            <a:ext cx="2592288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глазами художника</a:t>
            </a:r>
            <a:b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Анастасии Маловой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2678" y="5589240"/>
            <a:ext cx="26751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2">
                    <a:lumMod val="50000"/>
                  </a:schemeClr>
                </a:solidFill>
              </a:rPr>
              <a:t>https://vittasim.livejournal.com/155645.html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572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41002"/>
            <a:ext cx="4440073" cy="99898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Чувашский национальный костюм</a:t>
            </a: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283968" y="1412776"/>
            <a:ext cx="4248472" cy="5061176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Мужчины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носили холщовую рубаху (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кепе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) и штаны (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йем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). В основе традиционной одежды у женщин — туникообразная рубашка-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кепе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 у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вирьял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и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анат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енчи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— из тонкого белого полотна с обильной вышивкой, узкая, носилась с напуском;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анатри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до середины XIX — начала XX вв. носили белые расклешённые книзу рубахи, позже — из пестряди с двумя или тремя сборками из ткани другого цвета. Рубахи носили с передником, у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вирьял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он был с нагрудником, украшался вышивкой и аппликацией, у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анатри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—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безнагрудника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 шился из красной клетчатой ткани. Женский праздничный головной убор —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полотенчатый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холщовый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сурпан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 поверх которого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анатри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и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анат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енчи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надевали шапочку в форме усечённого конуса, с наушниками, застёгивающимися под подбородком, и длинной лопастью сзади (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хушпу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);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вирьял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скрепляли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сурпаном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вышитую полоску ткани на темени (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масмак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). Девичий головной убор — шлемовидная шапочка (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тухъя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).</a:t>
            </a:r>
          </a:p>
        </p:txBody>
      </p:sp>
      <p:pic>
        <p:nvPicPr>
          <p:cNvPr id="4" name="Picture 2" descr="ÐÐ°ÑÑÐ¸Ð½ÐºÐ¸ Ð¿Ð¾ Ð·Ð°Ð¿ÑÐ¾ÑÑ Ð½Ð°ÑÐ¸Ð¾Ð½Ð°Ð»ÑÐ½ÑÐ¹ ÑÑÐ²Ð°ÑÑÐºÐ¸Ð¹ ÐºÐ¾ÑÑÑÐ¼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9EEC1"/>
              </a:clrFrom>
              <a:clrTo>
                <a:srgbClr val="F9EEC1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7"/>
          <a:stretch/>
        </p:blipFill>
        <p:spPr bwMode="auto">
          <a:xfrm>
            <a:off x="291897" y="241002"/>
            <a:ext cx="380047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3552814" cy="470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035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41"/>
          <a:stretch/>
        </p:blipFill>
        <p:spPr bwMode="auto">
          <a:xfrm>
            <a:off x="4644008" y="294146"/>
            <a:ext cx="3839461" cy="2653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" t="12838" r="14029" b="9426"/>
          <a:stretch/>
        </p:blipFill>
        <p:spPr bwMode="auto">
          <a:xfrm>
            <a:off x="539551" y="3284984"/>
            <a:ext cx="4177365" cy="3080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850"/>
          <a:stretch/>
        </p:blipFill>
        <p:spPr bwMode="auto">
          <a:xfrm>
            <a:off x="539552" y="298098"/>
            <a:ext cx="3390472" cy="2654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48522" y="3717032"/>
            <a:ext cx="30304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Первые сборы «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</a:rPr>
              <a:t>Араскала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» </a:t>
            </a:r>
          </a:p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01 мая 2018 года </a:t>
            </a:r>
          </a:p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на демонстрации трудовых коллективов и общественных организаций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380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 descr="https://user.gallerix.ru/dolgashev/pp/polden-v-fokin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https://sun9-1.userapi.com/c840524/v840524377/62259/czaKD3Rb49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08" y="692696"/>
            <a:ext cx="5940425" cy="3963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83568" y="5013176"/>
            <a:ext cx="741682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Араскал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 01 мая 2018 года на демонстрации трудовых коллективов и общественных организаций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41030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144</TotalTime>
  <Words>631</Words>
  <Application>Microsoft Office PowerPoint</Application>
  <PresentationFormat>Экран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Национально-культурная автономия чувашей «ăраскал» </vt:lpstr>
      <vt:lpstr>Презентация PowerPoint</vt:lpstr>
      <vt:lpstr>Историческая справка.  Символы Чувашской Республики</vt:lpstr>
      <vt:lpstr>Чувашия глазами художников</vt:lpstr>
      <vt:lpstr>Чувашия глазами художников</vt:lpstr>
      <vt:lpstr>Чувашские сказки</vt:lpstr>
      <vt:lpstr>Чувашский национальный костюм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</cp:revision>
  <dcterms:created xsi:type="dcterms:W3CDTF">2018-04-05T13:03:02Z</dcterms:created>
  <dcterms:modified xsi:type="dcterms:W3CDTF">2019-02-06T05:53:00Z</dcterms:modified>
</cp:coreProperties>
</file>