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8" r:id="rId3"/>
    <p:sldId id="266" r:id="rId4"/>
    <p:sldId id="259" r:id="rId5"/>
    <p:sldId id="261" r:id="rId6"/>
    <p:sldId id="260" r:id="rId7"/>
    <p:sldId id="267" r:id="rId8"/>
    <p:sldId id="265" r:id="rId9"/>
    <p:sldId id="262" r:id="rId10"/>
    <p:sldId id="263" r:id="rId11"/>
    <p:sldId id="264" r:id="rId12"/>
    <p:sldId id="257" r:id="rId13"/>
    <p:sldId id="270" r:id="rId14"/>
    <p:sldId id="269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9" d="100"/>
          <a:sy n="99" d="100"/>
        </p:scale>
        <p:origin x="-90" y="-22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02.08.2018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Овал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Овал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Прямоугольник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02.08.2018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Овал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Овал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02.08.2018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Объект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Объект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02.08.2018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ru-RU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Объект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Объект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Овал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Овал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3" name="Заголовок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02.08.2018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02.08.2018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Прямоугольник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Объект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Овал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Овал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ая соединительная линия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Овал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02.08.2018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02.08.2018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Овал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7" Type="http://schemas.microsoft.com/office/2007/relationships/hdphoto" Target="../media/hdphoto10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microsoft.com/office/2007/relationships/hdphoto" Target="../media/hdphoto9.wdp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microsoft.com/office/2007/relationships/hdphoto" Target="../media/hdphoto11.wdp"/><Relationship Id="rId7" Type="http://schemas.microsoft.com/office/2007/relationships/hdphoto" Target="../media/hdphoto13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microsoft.com/office/2007/relationships/hdphoto" Target="../media/hdphoto12.wdp"/><Relationship Id="rId4" Type="http://schemas.openxmlformats.org/officeDocument/2006/relationships/image" Target="../media/image30.png"/><Relationship Id="rId9" Type="http://schemas.microsoft.com/office/2007/relationships/hdphoto" Target="../media/hdphoto14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5536" y="3284984"/>
            <a:ext cx="8352928" cy="1752600"/>
          </a:xfrm>
        </p:spPr>
        <p:txBody>
          <a:bodyPr>
            <a:normAutofit/>
          </a:bodyPr>
          <a:lstStyle/>
          <a:p>
            <a:r>
              <a:rPr lang="ru-RU" sz="1400" dirty="0" smtClean="0">
                <a:solidFill>
                  <a:schemeClr val="accent6">
                    <a:lumMod val="75000"/>
                  </a:schemeClr>
                </a:solidFill>
              </a:rPr>
              <a:t>Дата создания – 15 января 1993 года. </a:t>
            </a:r>
          </a:p>
          <a:p>
            <a:endParaRPr lang="ru-RU" sz="1400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ru-RU" sz="1400" dirty="0" smtClean="0">
                <a:solidFill>
                  <a:schemeClr val="accent6">
                    <a:lumMod val="75000"/>
                  </a:schemeClr>
                </a:solidFill>
              </a:rPr>
              <a:t>Девиз общества: </a:t>
            </a:r>
          </a:p>
          <a:p>
            <a:r>
              <a:rPr lang="ru-RU" sz="1400" dirty="0" smtClean="0">
                <a:solidFill>
                  <a:schemeClr val="accent6">
                    <a:lumMod val="75000"/>
                  </a:schemeClr>
                </a:solidFill>
              </a:rPr>
              <a:t>«Народ должен жить достойно везде, где он живет»</a:t>
            </a:r>
            <a:endParaRPr lang="ru-RU" sz="1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Общественная организация «Ухтинское общество российских немцев «</a:t>
            </a:r>
            <a:r>
              <a:rPr lang="en-US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FREIHEIT»</a:t>
            </a:r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(«Свобода»)</a:t>
            </a:r>
            <a:r>
              <a:rPr lang="en-US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endParaRPr lang="ru-RU" sz="3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026" name="Picture 2" descr="ÐÐ°ÑÑÐ¸Ð½ÐºÐ¸ Ð¿Ð¾ Ð·Ð°Ð¿ÑÐ¾ÑÑ Ð³Ð¾ÑÐ¾Ð´Ð° ÐºÐ°ÑÑÐ¸Ð½Ñ ÑÐ¾Ð½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229200"/>
            <a:ext cx="3971925" cy="1152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ÐÐ°ÑÑÐ¸Ð½ÐºÐ¸ Ð¿Ð¾ Ð·Ð°Ð¿ÑÐ¾ÑÑ Ð³Ð¾ÑÐ¾Ð´Ð° ÐºÐ°ÑÑÐ¸Ð½Ñ ÑÐ¾Ð½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1437" y="5229200"/>
            <a:ext cx="3971925" cy="1152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ÐÐ°ÑÑÐ¸Ð½ÐºÐ¸ Ð¿Ð¾ Ð·Ð°Ð¿ÑÐ¾ÑÑ Ð³Ð¾ÑÐ¾Ð´Ð° ÐºÐ°ÑÑÐ¸Ð½Ñ ÑÐ¾Ð½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260"/>
          <a:stretch/>
        </p:blipFill>
        <p:spPr bwMode="auto">
          <a:xfrm>
            <a:off x="7884368" y="5229200"/>
            <a:ext cx="1101824" cy="1152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389848" y="6409620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i="1" dirty="0">
                <a:solidFill>
                  <a:schemeClr val="accent5">
                    <a:lumMod val="50000"/>
                  </a:schemeClr>
                </a:solidFill>
              </a:rPr>
              <a:t>электронный адрес: </a:t>
            </a:r>
            <a:r>
              <a:rPr lang="en-US" sz="1400" i="1" dirty="0" err="1">
                <a:solidFill>
                  <a:schemeClr val="accent5">
                    <a:lumMod val="50000"/>
                  </a:schemeClr>
                </a:solidFill>
              </a:rPr>
              <a:t>freiheit</a:t>
            </a:r>
            <a:r>
              <a:rPr lang="ru-RU" sz="1400" i="1" dirty="0">
                <a:solidFill>
                  <a:schemeClr val="accent5">
                    <a:lumMod val="50000"/>
                  </a:schemeClr>
                </a:solidFill>
              </a:rPr>
              <a:t>-</a:t>
            </a:r>
            <a:r>
              <a:rPr lang="en-US" sz="1400" i="1" dirty="0" err="1">
                <a:solidFill>
                  <a:schemeClr val="accent5">
                    <a:lumMod val="50000"/>
                  </a:schemeClr>
                </a:solidFill>
              </a:rPr>
              <a:t>komi</a:t>
            </a:r>
            <a:r>
              <a:rPr lang="ru-RU" sz="1400" i="1" dirty="0">
                <a:solidFill>
                  <a:schemeClr val="accent5">
                    <a:lumMod val="50000"/>
                  </a:schemeClr>
                </a:solidFill>
              </a:rPr>
              <a:t>@</a:t>
            </a:r>
            <a:r>
              <a:rPr lang="en-US" sz="1400" i="1" dirty="0" err="1">
                <a:solidFill>
                  <a:schemeClr val="accent5">
                    <a:lumMod val="50000"/>
                  </a:schemeClr>
                </a:solidFill>
              </a:rPr>
              <a:t>yandex</a:t>
            </a:r>
            <a:r>
              <a:rPr lang="ru-RU" sz="1400" i="1" dirty="0">
                <a:solidFill>
                  <a:schemeClr val="accent5">
                    <a:lumMod val="50000"/>
                  </a:schemeClr>
                </a:solidFill>
              </a:rPr>
              <a:t>.</a:t>
            </a:r>
            <a:r>
              <a:rPr lang="en-US" sz="1400" i="1" dirty="0">
                <a:solidFill>
                  <a:schemeClr val="accent5">
                    <a:lumMod val="50000"/>
                  </a:schemeClr>
                </a:solidFill>
              </a:rPr>
              <a:t>ru</a:t>
            </a:r>
            <a:endParaRPr lang="ru-RU" sz="14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51707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/>
              <a:t>Наша деятельность в СМИ</a:t>
            </a:r>
            <a:endParaRPr lang="ru-RU" sz="2800" dirty="0"/>
          </a:p>
        </p:txBody>
      </p:sp>
      <p:pic>
        <p:nvPicPr>
          <p:cNvPr id="1026" name="Picture 2" descr="C:\Users\User\Desktop\ф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90" t="1248" r="44917" b="19074"/>
          <a:stretch/>
        </p:blipFill>
        <p:spPr bwMode="auto">
          <a:xfrm rot="16200000">
            <a:off x="4686983" y="2075660"/>
            <a:ext cx="2255953" cy="6018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072553" y="2122286"/>
            <a:ext cx="186989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</a:rPr>
              <a:t>Газета «Ухта»</a:t>
            </a:r>
          </a:p>
          <a:p>
            <a:pPr algn="ctr"/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</a:rPr>
              <a:t> № 53 </a:t>
            </a:r>
          </a:p>
          <a:p>
            <a:pPr algn="ctr"/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</a:rPr>
              <a:t>от 03 октября 2012 г. </a:t>
            </a:r>
            <a:endParaRPr lang="ru-RU" sz="16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2050" name="Picture 2" descr="C:\Users\User\Desktop\Презентации на  портал УК\материалыдля презентаций\Фрайхайт\яяя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77" t="1854" r="20340" b="952"/>
          <a:stretch/>
        </p:blipFill>
        <p:spPr bwMode="auto">
          <a:xfrm rot="5400000">
            <a:off x="2555628" y="-675307"/>
            <a:ext cx="2064190" cy="66724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106925" y="6381328"/>
            <a:ext cx="583552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</a:rPr>
              <a:t>Газета «Ухта» № 53 от 27 марта 2013 г. </a:t>
            </a:r>
            <a:endParaRPr lang="ru-RU" sz="16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49814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dirty="0"/>
              <a:t>Наша деятельность в СМИ</a:t>
            </a:r>
            <a:endParaRPr lang="ru-RU" sz="2800" dirty="0"/>
          </a:p>
        </p:txBody>
      </p:sp>
      <p:pic>
        <p:nvPicPr>
          <p:cNvPr id="1026" name="Picture 2" descr="C:\Users\User\Desktop\Презентации на  портал УК\материалыдля презентаций\Фрайхайт\яя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8" t="7224"/>
          <a:stretch/>
        </p:blipFill>
        <p:spPr bwMode="auto">
          <a:xfrm>
            <a:off x="323528" y="1700808"/>
            <a:ext cx="5118805" cy="43339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652120" y="1988840"/>
            <a:ext cx="3254830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Газета «Палитра города» ноябрь 2013 г.: « С 07 по 11 ноября в г. Москве проходил 12-й форум российских немцев, посвященный 250-летию издания манифеста Екатерины </a:t>
            </a:r>
            <a:r>
              <a:rPr lang="en-US" sz="1400" dirty="0" smtClean="0">
                <a:solidFill>
                  <a:schemeClr val="accent5">
                    <a:lumMod val="50000"/>
                  </a:schemeClr>
                </a:solidFill>
              </a:rPr>
              <a:t> II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 о переселении немцев в Россию. Делегатами форума из Республики Коми были председатель «</a:t>
            </a:r>
            <a:r>
              <a:rPr lang="ru-RU" sz="1400" dirty="0" err="1" smtClean="0">
                <a:solidFill>
                  <a:schemeClr val="accent5">
                    <a:lumMod val="50000"/>
                  </a:schemeClr>
                </a:solidFill>
              </a:rPr>
              <a:t>Фрайхайт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» В.Н. Яговкин и председатель немецкой </a:t>
            </a:r>
            <a:r>
              <a:rPr lang="ru-RU" sz="1400" dirty="0" err="1" smtClean="0">
                <a:solidFill>
                  <a:schemeClr val="accent5">
                    <a:lumMod val="50000"/>
                  </a:schemeClr>
                </a:solidFill>
              </a:rPr>
              <a:t>националь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-но-культурной автономии  Республики Коми О. </a:t>
            </a:r>
            <a:r>
              <a:rPr lang="ru-RU" sz="1400" dirty="0" err="1" smtClean="0">
                <a:solidFill>
                  <a:schemeClr val="accent5">
                    <a:lumMod val="50000"/>
                  </a:schemeClr>
                </a:solidFill>
              </a:rPr>
              <a:t>Штраллер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».</a:t>
            </a:r>
            <a:endParaRPr lang="ru-RU" sz="14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83229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/>
              <a:t>Фотодокументы событий </a:t>
            </a:r>
            <a:endParaRPr lang="ru-RU" sz="2800" b="1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3" t="6534" r="5359" b="7544"/>
          <a:stretch/>
        </p:blipFill>
        <p:spPr bwMode="auto">
          <a:xfrm>
            <a:off x="5292080" y="1492403"/>
            <a:ext cx="3488522" cy="24987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8" t="9427" r="6210" b="4648"/>
          <a:stretch/>
        </p:blipFill>
        <p:spPr bwMode="auto">
          <a:xfrm>
            <a:off x="449079" y="3981343"/>
            <a:ext cx="3674875" cy="22948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86" t="3805" r="11710" b="13068"/>
          <a:stretch/>
        </p:blipFill>
        <p:spPr bwMode="auto">
          <a:xfrm>
            <a:off x="3419872" y="2805919"/>
            <a:ext cx="2612228" cy="24673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54" r="19790" b="2592"/>
          <a:stretch/>
        </p:blipFill>
        <p:spPr bwMode="auto">
          <a:xfrm>
            <a:off x="5744068" y="4192753"/>
            <a:ext cx="3036534" cy="2064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2" t="20401"/>
          <a:stretch/>
        </p:blipFill>
        <p:spPr bwMode="auto">
          <a:xfrm>
            <a:off x="449079" y="1492403"/>
            <a:ext cx="3741305" cy="23222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78335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0372" y="0"/>
            <a:ext cx="8856124" cy="1124744"/>
          </a:xfrm>
        </p:spPr>
        <p:txBody>
          <a:bodyPr>
            <a:noAutofit/>
          </a:bodyPr>
          <a:lstStyle/>
          <a:p>
            <a:r>
              <a:rPr lang="ru-RU" sz="2000" b="1" dirty="0"/>
              <a:t>Фотодокументы </a:t>
            </a:r>
            <a:r>
              <a:rPr lang="ru-RU" sz="2000" b="1" dirty="0" smtClean="0"/>
              <a:t>событий. Сотрудничество </a:t>
            </a:r>
            <a:r>
              <a:rPr lang="ru-RU" sz="2000" b="1" dirty="0" smtClean="0"/>
              <a:t>с ТУ </a:t>
            </a:r>
            <a:r>
              <a:rPr lang="ru-RU" sz="2000" b="1" dirty="0" err="1" smtClean="0"/>
              <a:t>Клаусталь</a:t>
            </a:r>
            <a:r>
              <a:rPr lang="ru-RU" sz="2000" b="1" dirty="0" smtClean="0"/>
              <a:t>, </a:t>
            </a:r>
            <a:br>
              <a:rPr lang="ru-RU" sz="2000" b="1" dirty="0" smtClean="0"/>
            </a:br>
            <a:r>
              <a:rPr lang="ru-RU" sz="2000" b="1" dirty="0" smtClean="0"/>
              <a:t>ТУ </a:t>
            </a:r>
            <a:r>
              <a:rPr lang="ru-RU" sz="2000" b="1" dirty="0" err="1" smtClean="0"/>
              <a:t>Фрайбергская</a:t>
            </a:r>
            <a:r>
              <a:rPr lang="ru-RU" sz="2000" b="1" dirty="0" smtClean="0"/>
              <a:t> Горная Академия</a:t>
            </a:r>
            <a:br>
              <a:rPr lang="ru-RU" sz="2000" b="1" dirty="0" smtClean="0"/>
            </a:br>
            <a:r>
              <a:rPr lang="en-US" sz="2000" b="1" dirty="0" smtClean="0"/>
              <a:t>SPI – </a:t>
            </a:r>
            <a:r>
              <a:rPr lang="ru-RU" sz="2000" b="1" dirty="0" smtClean="0"/>
              <a:t>Общество инженеров нефтяников</a:t>
            </a:r>
            <a:endParaRPr lang="ru-RU" sz="2000" b="1" dirty="0"/>
          </a:p>
        </p:txBody>
      </p:sp>
      <p:pic>
        <p:nvPicPr>
          <p:cNvPr id="2052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88024" y="3694003"/>
            <a:ext cx="3900564" cy="25985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484784"/>
            <a:ext cx="3684472" cy="20882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717032"/>
            <a:ext cx="3864849" cy="25755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055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5350" y="692696"/>
            <a:ext cx="7992888" cy="648072"/>
          </a:xfrm>
        </p:spPr>
        <p:txBody>
          <a:bodyPr>
            <a:normAutofit fontScale="90000"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ru-RU" sz="2400" dirty="0">
                <a:ln/>
                <a:solidFill>
                  <a:schemeClr val="accent5">
                    <a:lumMod val="75000"/>
                  </a:schemeClr>
                </a:solidFill>
              </a:rPr>
              <a:t>Фотодокументы </a:t>
            </a:r>
            <a:r>
              <a:rPr lang="ru-RU" sz="2400" dirty="0" smtClean="0">
                <a:ln/>
                <a:solidFill>
                  <a:schemeClr val="accent5">
                    <a:lumMod val="75000"/>
                  </a:schemeClr>
                </a:solidFill>
              </a:rPr>
              <a:t>событий. Участие </a:t>
            </a:r>
            <a:r>
              <a:rPr lang="ru-RU" sz="2400" dirty="0" smtClean="0">
                <a:ln/>
                <a:solidFill>
                  <a:schemeClr val="accent5">
                    <a:lumMod val="75000"/>
                  </a:schemeClr>
                </a:solidFill>
              </a:rPr>
              <a:t>молодежной</a:t>
            </a:r>
            <a:br>
              <a:rPr lang="ru-RU" sz="2400" dirty="0" smtClean="0">
                <a:ln/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2400" dirty="0" smtClean="0">
                <a:ln/>
                <a:solidFill>
                  <a:schemeClr val="accent5">
                    <a:lumMod val="75000"/>
                  </a:schemeClr>
                </a:solidFill>
              </a:rPr>
              <a:t> организации «</a:t>
            </a:r>
            <a:r>
              <a:rPr lang="ru-RU" sz="2400" dirty="0">
                <a:ln/>
                <a:solidFill>
                  <a:schemeClr val="accent5">
                    <a:lumMod val="75000"/>
                  </a:schemeClr>
                </a:solidFill>
              </a:rPr>
              <a:t>Эдельвейс» в </a:t>
            </a:r>
            <a:r>
              <a:rPr lang="ru-RU" sz="2400" dirty="0" smtClean="0">
                <a:ln/>
                <a:solidFill>
                  <a:schemeClr val="accent5">
                    <a:lumMod val="75000"/>
                  </a:schemeClr>
                </a:solidFill>
              </a:rPr>
              <a:t>форумах. </a:t>
            </a:r>
            <a:br>
              <a:rPr lang="ru-RU" sz="2400" dirty="0" smtClean="0">
                <a:ln/>
                <a:solidFill>
                  <a:schemeClr val="accent5">
                    <a:lumMod val="75000"/>
                  </a:schemeClr>
                </a:solidFill>
              </a:rPr>
            </a:br>
            <a:endParaRPr lang="ru-RU" sz="2400" dirty="0">
              <a:ln/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512"/>
          <a:stretch/>
        </p:blipFill>
        <p:spPr bwMode="auto">
          <a:xfrm>
            <a:off x="331211" y="1546332"/>
            <a:ext cx="4136261" cy="20557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03" b="4077"/>
          <a:stretch/>
        </p:blipFill>
        <p:spPr bwMode="auto">
          <a:xfrm>
            <a:off x="4706501" y="1532708"/>
            <a:ext cx="4166871" cy="2084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61" b="1"/>
          <a:stretch/>
        </p:blipFill>
        <p:spPr bwMode="auto">
          <a:xfrm>
            <a:off x="438512" y="3789040"/>
            <a:ext cx="3889166" cy="24968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" t="6232" r="6311" b="8332"/>
          <a:stretch/>
        </p:blipFill>
        <p:spPr bwMode="auto">
          <a:xfrm>
            <a:off x="5047143" y="3789040"/>
            <a:ext cx="3485585" cy="25078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4217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/>
              <a:t>Историческая справка</a:t>
            </a:r>
            <a:endParaRPr lang="ru-RU" sz="2800" b="1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79512" y="1484784"/>
            <a:ext cx="5107713" cy="5184576"/>
          </a:xfrm>
        </p:spPr>
        <p:txBody>
          <a:bodyPr>
            <a:normAutofit fontScale="70000" lnSpcReduction="20000"/>
          </a:bodyPr>
          <a:lstStyle/>
          <a:p>
            <a:pPr marL="0" indent="0" algn="just">
              <a:buNone/>
            </a:pPr>
            <a:r>
              <a:rPr lang="ru-RU" sz="1600" dirty="0" smtClean="0"/>
              <a:t>  </a:t>
            </a:r>
            <a:r>
              <a:rPr lang="ru-RU" sz="2000" dirty="0" smtClean="0"/>
              <a:t>14 </a:t>
            </a:r>
            <a:r>
              <a:rPr lang="ru-RU" sz="2000" dirty="0"/>
              <a:t>мая 1993 года в газете «Ухта» оргкомитет общества опубликовал обращение к </a:t>
            </a:r>
            <a:r>
              <a:rPr lang="ru-RU" sz="2000" dirty="0" smtClean="0"/>
              <a:t>соотечественникам. В </a:t>
            </a:r>
            <a:r>
              <a:rPr lang="ru-RU" sz="2000" dirty="0"/>
              <a:t>обращении особо отмечено: «Общество «</a:t>
            </a:r>
            <a:r>
              <a:rPr lang="en-US" sz="2000" dirty="0"/>
              <a:t>FREIHEIT</a:t>
            </a:r>
            <a:r>
              <a:rPr lang="ru-RU" sz="2000" dirty="0"/>
              <a:t>» не является образованием замкнутым по национальному признаку. Мы рады людям всех национальностей, всем, кому дороги идеи национального и интернационального объединения и общения». Общество «</a:t>
            </a:r>
            <a:r>
              <a:rPr lang="en-US" sz="2000" dirty="0"/>
              <a:t>FREIHEIT</a:t>
            </a:r>
            <a:r>
              <a:rPr lang="ru-RU" sz="2000" dirty="0"/>
              <a:t>» провозгласило основные задачи и определило основные направления деятельности: возрождение нравственных и духовных  ценностей, сохранение языка, национальных традиций немецкого народа, установление  и  развитие связей с учреждениями, гражданами, общественными организациями Российской Федерации, воспитание толерантности, как способа общения с другими национальностями.</a:t>
            </a:r>
          </a:p>
          <a:p>
            <a:pPr marL="0" indent="0" algn="just">
              <a:buNone/>
            </a:pPr>
            <a:r>
              <a:rPr lang="ru-RU" sz="2000" i="1" dirty="0"/>
              <a:t> </a:t>
            </a:r>
            <a:r>
              <a:rPr lang="ru-RU" sz="2000" i="1" dirty="0" smtClean="0"/>
              <a:t> </a:t>
            </a:r>
            <a:r>
              <a:rPr lang="ru-RU" sz="2000" dirty="0" smtClean="0"/>
              <a:t>«</a:t>
            </a:r>
            <a:r>
              <a:rPr lang="en-US" sz="2000" dirty="0"/>
              <a:t>FREIHEIT</a:t>
            </a:r>
            <a:r>
              <a:rPr lang="ru-RU" sz="2000" dirty="0"/>
              <a:t>» через организацию языковых курсов и кружков в городах Ухта и Сосногорск, содействие общению и досугу любителей немецкого языка и культуры, организацию  мероприятий и краеведческую работу, участие в грантовых конкурсах и проектной деятельности, организацию социальной помощи для </a:t>
            </a:r>
            <a:r>
              <a:rPr lang="ru-RU" sz="2000" dirty="0" err="1"/>
              <a:t>трудармейцев</a:t>
            </a:r>
            <a:r>
              <a:rPr lang="ru-RU" sz="2000" dirty="0"/>
              <a:t> и реабилитированных, разработку новых  направлений  в области экологии успешно реализует поставленные перед собой задачи</a:t>
            </a:r>
            <a:r>
              <a:rPr lang="ru-RU" sz="2000" dirty="0" smtClean="0"/>
              <a:t>.</a:t>
            </a:r>
          </a:p>
          <a:p>
            <a:pPr marL="0" indent="0" algn="just">
              <a:buNone/>
            </a:pPr>
            <a:r>
              <a:rPr lang="ru-RU" sz="2000" dirty="0"/>
              <a:t> </a:t>
            </a:r>
            <a:r>
              <a:rPr lang="ru-RU" sz="2000" dirty="0" smtClean="0"/>
              <a:t>  Председателями общества </a:t>
            </a:r>
            <a:r>
              <a:rPr lang="ru-RU" sz="2000" dirty="0"/>
              <a:t>«</a:t>
            </a:r>
            <a:r>
              <a:rPr lang="en-US" sz="2000" dirty="0"/>
              <a:t>FREIHEIT</a:t>
            </a:r>
            <a:r>
              <a:rPr lang="ru-RU" sz="2000" dirty="0"/>
              <a:t>» </a:t>
            </a:r>
            <a:r>
              <a:rPr lang="ru-RU" sz="2000" dirty="0" smtClean="0"/>
              <a:t>в разное время были: Ю. Стельмах, Е.А. </a:t>
            </a:r>
            <a:r>
              <a:rPr lang="ru-RU" sz="2000" dirty="0" err="1" smtClean="0"/>
              <a:t>Бротт</a:t>
            </a:r>
            <a:r>
              <a:rPr lang="ru-RU" sz="2000" dirty="0" smtClean="0"/>
              <a:t>. </a:t>
            </a:r>
            <a:r>
              <a:rPr lang="ru-RU" sz="2000" dirty="0" smtClean="0"/>
              <a:t>В </a:t>
            </a:r>
            <a:r>
              <a:rPr lang="ru-RU" sz="2000" dirty="0" smtClean="0"/>
              <a:t>настоящее </a:t>
            </a:r>
            <a:r>
              <a:rPr lang="ru-RU" sz="2000" dirty="0" smtClean="0"/>
              <a:t>время общество возглавляет Яговкин Владимир Николаевич. </a:t>
            </a:r>
            <a:endParaRPr lang="ru-RU" sz="2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7" t="6143" r="1915"/>
          <a:stretch/>
        </p:blipFill>
        <p:spPr bwMode="auto">
          <a:xfrm>
            <a:off x="5364088" y="2444436"/>
            <a:ext cx="3476530" cy="25600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634025" y="5216444"/>
            <a:ext cx="28083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Участник языкового кружка в Центре немецкой культуры </a:t>
            </a:r>
            <a:endParaRPr lang="ru-RU" sz="14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18529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/>
              <a:t>Историческая справка</a:t>
            </a:r>
            <a:endParaRPr lang="ru-RU" sz="2800" b="1" dirty="0"/>
          </a:p>
        </p:txBody>
      </p:sp>
      <p:sp>
        <p:nvSpPr>
          <p:cNvPr id="4" name="AutoShape 2" descr="ÐÐ°ÑÑÐ¸Ð½ÐºÐ¸ Ð¿Ð¾ Ð·Ð°Ð¿ÑÐ¾ÑÑ Ð´ÑÐ±Ð¾Ð²ÑÐµ Ð»Ð¸ÑÑÑÑ ÐºÐ°ÑÑÐ¸Ð½ÐºÐ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3429000"/>
            <a:ext cx="2095500" cy="2790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555776" y="1556792"/>
            <a:ext cx="6336704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300" dirty="0" smtClean="0">
                <a:solidFill>
                  <a:schemeClr val="accent5">
                    <a:lumMod val="50000"/>
                  </a:schemeClr>
                </a:solidFill>
              </a:rPr>
              <a:t>   22 </a:t>
            </a:r>
            <a:r>
              <a:rPr lang="ru-RU" sz="1300" dirty="0">
                <a:solidFill>
                  <a:schemeClr val="accent5">
                    <a:lumMod val="50000"/>
                  </a:schemeClr>
                </a:solidFill>
              </a:rPr>
              <a:t>июля 1763 года Екатерина II издала манифест о позволении иностранцам селиться в России. Это стало началом массовой иммиграции, прежде всего, немцев-протестантов. Манифест сулил переселенцам многочисленные льготы: освобождение от воинской службы и налогов, беспроцентные ссуды и наделение землей. Но главное: Екатерина распахнула ворота для "иноверцев". Свобода вероисповедания - главная причина, из-за которой на рискованное путешествие "на край земли" решились тысячи "беглецов веры". Европу терзали религиозные конфликты. Вестфальский мир положил в 1648 году конец тридцатилетней войне, но он же закрепил за каждой местностью или даже населенным пунктом свой религиозный статус. Протестанты, оказавшиеся на католической территории (и наоборот), по-прежнему чувствовали себя крайне некомфортно. Поэтому как раз протестанты различных направлений составили абсолютное большинство среди переселенцев в Россию, особенно много было среди колонистов менонитов. Уже в первое десятилетие после издания манифеста в Россию приехало около тридцати тысяч колонистов. Они селились в окрестностях Петербурга, в южной России, на территории современной Украины, но прежде всего – в </a:t>
            </a:r>
            <a:r>
              <a:rPr lang="ru-RU" sz="1300" dirty="0" smtClean="0">
                <a:solidFill>
                  <a:schemeClr val="accent5">
                    <a:lumMod val="50000"/>
                  </a:schemeClr>
                </a:solidFill>
              </a:rPr>
              <a:t>Поволжье. </a:t>
            </a:r>
            <a:r>
              <a:rPr lang="ru-RU" sz="1300" dirty="0">
                <a:solidFill>
                  <a:schemeClr val="accent5">
                    <a:lumMod val="50000"/>
                  </a:schemeClr>
                </a:solidFill>
              </a:rPr>
              <a:t>В последующие десятилетия число "русских немцев" неуклонно росло. В середине XIX столетия перепись населения зарегистрировала более полумиллиона подданных российской империи, переселившихся из немецких земель. </a:t>
            </a:r>
            <a:r>
              <a:rPr lang="ru-RU" sz="1300" dirty="0" smtClean="0">
                <a:solidFill>
                  <a:schemeClr val="accent5">
                    <a:lumMod val="50000"/>
                  </a:schemeClr>
                </a:solidFill>
              </a:rPr>
              <a:t>Все приносили </a:t>
            </a:r>
            <a:r>
              <a:rPr lang="ru-RU" sz="1300" dirty="0">
                <a:solidFill>
                  <a:schemeClr val="accent5">
                    <a:lumMod val="50000"/>
                  </a:schemeClr>
                </a:solidFill>
              </a:rPr>
              <a:t>присягу на верность новой родине и Ее Императорскому величеству.</a:t>
            </a:r>
          </a:p>
        </p:txBody>
      </p:sp>
      <p:pic>
        <p:nvPicPr>
          <p:cNvPr id="3081" name="Picture 9" descr="ÐÐºÐ°ÑÐµÑÐ¸Ð½Ð° ÐÑÐ¾ÑÐ°Ñ Ð² Ð¼Ð¾Ð»Ð¾Ð´Ð¾ÑÑÐ¸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8" r="20856"/>
          <a:stretch/>
        </p:blipFill>
        <p:spPr bwMode="auto">
          <a:xfrm>
            <a:off x="403047" y="1556792"/>
            <a:ext cx="1998271" cy="1720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0834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ÐÐ°ÑÑÐ¸Ð½ÐºÐ¸ Ð¿Ð¾ Ð·Ð°Ð¿ÑÐ¾ÑÑ Ð½ÐµÐ¼ÐµÑÐºÐ¸Ð¹ Ð½Ð°ÑÐ¸Ð¾Ð½Ð°Ð»ÑÐ½ÑÐ¹ ÐºÐ¾ÑÑÑÐ¼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56792"/>
            <a:ext cx="2950271" cy="3896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img1.liveinternet.ru/images/attach/c/4/80/37/80037733_large_7_kopiy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0464" y="1566520"/>
            <a:ext cx="2874024" cy="3741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9512" y="188640"/>
            <a:ext cx="8784976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700" dirty="0">
                <a:solidFill>
                  <a:schemeClr val="accent5">
                    <a:lumMod val="75000"/>
                  </a:schemeClr>
                </a:solidFill>
              </a:rPr>
              <a:t>Х</a:t>
            </a:r>
            <a:r>
              <a:rPr lang="ru-RU" sz="1700" dirty="0" smtClean="0">
                <a:solidFill>
                  <a:schemeClr val="accent5">
                    <a:lumMod val="75000"/>
                  </a:schemeClr>
                </a:solidFill>
              </a:rPr>
              <a:t>ромолитографии </a:t>
            </a:r>
            <a:r>
              <a:rPr lang="ru-RU" sz="1700" dirty="0">
                <a:solidFill>
                  <a:schemeClr val="accent5">
                    <a:lumMod val="75000"/>
                  </a:schemeClr>
                </a:solidFill>
              </a:rPr>
              <a:t>немецких народных костюмов из </a:t>
            </a:r>
            <a:r>
              <a:rPr lang="ru-RU" sz="1700" dirty="0" smtClean="0">
                <a:solidFill>
                  <a:schemeClr val="accent5">
                    <a:lumMod val="75000"/>
                  </a:schemeClr>
                </a:solidFill>
              </a:rPr>
              <a:t>книги Альберта </a:t>
            </a:r>
            <a:r>
              <a:rPr lang="ru-RU" sz="1700" dirty="0" err="1">
                <a:solidFill>
                  <a:schemeClr val="accent5">
                    <a:lumMod val="75000"/>
                  </a:schemeClr>
                </a:solidFill>
              </a:rPr>
              <a:t>Кретшмера</a:t>
            </a:r>
            <a:r>
              <a:rPr lang="ru-RU" sz="1700" dirty="0" smtClean="0">
                <a:solidFill>
                  <a:schemeClr val="accent5">
                    <a:lumMod val="75000"/>
                  </a:schemeClr>
                </a:solidFill>
              </a:rPr>
              <a:t>, который </a:t>
            </a:r>
            <a:r>
              <a:rPr lang="ru-RU" sz="1700" dirty="0">
                <a:solidFill>
                  <a:schemeClr val="accent5">
                    <a:lumMod val="75000"/>
                  </a:schemeClr>
                </a:solidFill>
              </a:rPr>
              <a:t>был художником и профессором </a:t>
            </a:r>
            <a:r>
              <a:rPr lang="ru-RU" sz="1700" dirty="0" smtClean="0">
                <a:solidFill>
                  <a:schemeClr val="accent5">
                    <a:lumMod val="75000"/>
                  </a:schemeClr>
                </a:solidFill>
              </a:rPr>
              <a:t>Королевского Придворного </a:t>
            </a:r>
            <a:r>
              <a:rPr lang="ru-RU" sz="1700" dirty="0">
                <a:solidFill>
                  <a:schemeClr val="accent5">
                    <a:lumMod val="75000"/>
                  </a:schemeClr>
                </a:solidFill>
              </a:rPr>
              <a:t>театра в </a:t>
            </a:r>
            <a:r>
              <a:rPr lang="ru-RU" sz="1700" dirty="0" smtClean="0">
                <a:solidFill>
                  <a:schemeClr val="accent5">
                    <a:lumMod val="75000"/>
                  </a:schemeClr>
                </a:solidFill>
              </a:rPr>
              <a:t>Берлине, сохранили великолепные образы народного немецкого костюма 17 века.</a:t>
            </a:r>
            <a:endParaRPr lang="ru-RU" sz="17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276" y="2782435"/>
            <a:ext cx="2737096" cy="3509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ÐÐ°ÑÑÐ¸Ð½ÐºÐ¸ Ð¿Ð¾ Ð·Ð°Ð¿ÑÐ¾ÑÑ Ð½ÐµÐ¼ÐµÑÐºÐ¸Ð¹ Ð¾ÑÐ½Ð°Ð¼ÐµÐ½Ñ Ð²ÐµÐºÑÐ¾Ñ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93" b="74501"/>
          <a:stretch/>
        </p:blipFill>
        <p:spPr bwMode="auto">
          <a:xfrm>
            <a:off x="6303340" y="5651474"/>
            <a:ext cx="2448272" cy="372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51520" y="5733256"/>
            <a:ext cx="28083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BEAE98">
                    <a:shade val="75000"/>
                  </a:srgbClr>
                </a:solidFill>
              </a:rPr>
              <a:t>Из истории…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259979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/>
              <a:t>Национальная немецкая одежда 17 в.</a:t>
            </a:r>
            <a:endParaRPr lang="ru-RU" sz="2800" b="1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5940152" y="1701336"/>
            <a:ext cx="3009536" cy="45720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1600" dirty="0"/>
              <a:t>В старые времена простые люди могли применять для изготовления одежды только плохое сукно. А вот пёстрые украшения, ленты и даже вышивка им строго запрещались – это были знаки отличия знати. В начале XVIII века наступило небольшое отступление от этого запрета, люди могли использовать в одежде белое и чёрное кружево. Крестьяне предпочтительно брали для пошива одежды коричневый либо же серый </a:t>
            </a:r>
            <a:r>
              <a:rPr lang="ru-RU" sz="1600" dirty="0" err="1"/>
              <a:t>лоден</a:t>
            </a:r>
            <a:r>
              <a:rPr lang="ru-RU" sz="1600" dirty="0"/>
              <a:t>.</a:t>
            </a:r>
          </a:p>
        </p:txBody>
      </p:sp>
      <p:pic>
        <p:nvPicPr>
          <p:cNvPr id="4" name="Picture 9" descr="https://img0.liveinternet.ru/images/attach/c/4/80/37/80037746_large_16_kopiy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84784"/>
            <a:ext cx="2744723" cy="3633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708920"/>
            <a:ext cx="2759877" cy="3564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ÐÐ°ÑÑÐ¸Ð½ÐºÐ¸ Ð¿Ð¾ Ð·Ð°Ð¿ÑÐ¾ÑÑ Ð½ÐµÐ¼ÐµÑÐºÐ¸Ð¹ Ð¾ÑÐ½Ð°Ð¼ÐµÐ½Ñ Ð²ÐµÐºÑÐ¾Ñ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295"/>
          <a:stretch/>
        </p:blipFill>
        <p:spPr bwMode="auto">
          <a:xfrm>
            <a:off x="444162" y="5520071"/>
            <a:ext cx="2353444" cy="367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064242" y="1916832"/>
            <a:ext cx="28083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BEAE98">
                    <a:shade val="75000"/>
                  </a:srgbClr>
                </a:solidFill>
              </a:rPr>
              <a:t>Из истории…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60686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/>
              <a:t>Национальная немецкая одежда 17 в.</a:t>
            </a:r>
            <a:endParaRPr lang="ru-RU" sz="2800" dirty="0"/>
          </a:p>
        </p:txBody>
      </p:sp>
      <p:sp>
        <p:nvSpPr>
          <p:cNvPr id="4" name="AutoShape 2" descr="https://img0.liveinternet.ru/images/attach/c/4/80/37/80037734_large_8_kopiy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7" name="Picture 5" descr="https://img1.liveinternet.ru/images/attach/c/4/80/37/80037743_large_13_kopiy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2" r="2638" b="1462"/>
          <a:stretch/>
        </p:blipFill>
        <p:spPr bwMode="auto">
          <a:xfrm>
            <a:off x="251520" y="1461001"/>
            <a:ext cx="2752254" cy="3676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5" r="2268"/>
          <a:stretch/>
        </p:blipFill>
        <p:spPr bwMode="auto">
          <a:xfrm>
            <a:off x="6102035" y="1515557"/>
            <a:ext cx="2716039" cy="3621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6" t="2091" r="2464"/>
          <a:stretch/>
        </p:blipFill>
        <p:spPr bwMode="auto">
          <a:xfrm>
            <a:off x="3225661" y="2708920"/>
            <a:ext cx="2598346" cy="3465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 descr="ÐÐ°ÑÑÐ¸Ð½ÐºÐ¸ Ð¿Ð¾ Ð·Ð°Ð¿ÑÐ¾ÑÑ Ð½ÐµÐ¼ÐµÑÐºÐ¸Ð¹ Ð¾ÑÐ½Ð°Ð¼ÐµÐ½Ñ Ð²ÐµÐºÑÐ¾Ñ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48" b="59294"/>
          <a:stretch/>
        </p:blipFill>
        <p:spPr bwMode="auto">
          <a:xfrm>
            <a:off x="3336821" y="1943919"/>
            <a:ext cx="2376026" cy="385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51520" y="5554814"/>
            <a:ext cx="28083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BEAE98">
                    <a:shade val="75000"/>
                  </a:srgbClr>
                </a:solidFill>
              </a:rPr>
              <a:t>Из истории…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009113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/>
              <a:t>События в деятельности «</a:t>
            </a:r>
            <a:r>
              <a:rPr lang="ru-RU" sz="2800" b="1" dirty="0" err="1" smtClean="0"/>
              <a:t>Фрайхайт</a:t>
            </a:r>
            <a:r>
              <a:rPr lang="ru-RU" sz="2800" b="1" dirty="0" smtClean="0"/>
              <a:t>»</a:t>
            </a:r>
            <a:endParaRPr lang="ru-RU" sz="28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1412776"/>
            <a:ext cx="8640960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   Общество </a:t>
            </a:r>
            <a:r>
              <a:rPr lang="ru-RU" sz="1400" dirty="0">
                <a:solidFill>
                  <a:schemeClr val="accent5">
                    <a:lumMod val="50000"/>
                  </a:schemeClr>
                </a:solidFill>
              </a:rPr>
              <a:t>уделяет большое внимание</a:t>
            </a:r>
            <a:r>
              <a:rPr lang="ru-RU" sz="14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400" dirty="0">
                <a:solidFill>
                  <a:schemeClr val="accent5">
                    <a:lumMod val="50000"/>
                  </a:schemeClr>
                </a:solidFill>
              </a:rPr>
              <a:t>изучению народных обрядов. Традиционными являются празднования Рождества и Пасхи, Дня урожая, Дня памяти и скорби. Немцы уверены: «Без прошлого, нет будущего!». Именно поэтому семейные реликвии, документы по истории города, края передаются из поколения в поколение. Ведется активная краеведческая и исследовательская работа. В этнографических экспедициях активно участвует молодежь. </a:t>
            </a:r>
            <a:endParaRPr lang="ru-RU" sz="1400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algn="just"/>
            <a:r>
              <a:rPr lang="ru-RU" sz="1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  Летом </a:t>
            </a:r>
            <a:r>
              <a:rPr lang="ru-RU" sz="1400" dirty="0">
                <a:solidFill>
                  <a:schemeClr val="accent5">
                    <a:lumMod val="50000"/>
                  </a:schemeClr>
                </a:solidFill>
              </a:rPr>
              <a:t>в 2005 году в рамках походов «Полярная вертикаль» совершили восхождение на одну из вершин Приполярного Урала, чтобы присвоить ей имя руководителя первой научной экспедиции в Печорский край в 1843 году </a:t>
            </a:r>
            <a:r>
              <a:rPr lang="ru-RU" sz="1400" dirty="0" err="1">
                <a:solidFill>
                  <a:schemeClr val="accent5">
                    <a:lumMod val="50000"/>
                  </a:schemeClr>
                </a:solidFill>
              </a:rPr>
              <a:t>А.А.Кейзерлинга</a:t>
            </a:r>
            <a:r>
              <a:rPr lang="ru-RU" sz="1400" dirty="0">
                <a:solidFill>
                  <a:schemeClr val="accent5">
                    <a:lumMod val="50000"/>
                  </a:schemeClr>
                </a:solidFill>
              </a:rPr>
              <a:t>. </a:t>
            </a:r>
            <a:endParaRPr lang="ru-RU" sz="1400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algn="just"/>
            <a:r>
              <a:rPr lang="ru-RU" sz="1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  В  </a:t>
            </a:r>
            <a:r>
              <a:rPr lang="ru-RU" sz="1400" dirty="0">
                <a:solidFill>
                  <a:schemeClr val="accent5">
                    <a:lumMod val="50000"/>
                  </a:schemeClr>
                </a:solidFill>
              </a:rPr>
              <a:t>2010 году на Новой </a:t>
            </a:r>
            <a:r>
              <a:rPr lang="ru-RU" sz="1400" dirty="0" err="1">
                <a:solidFill>
                  <a:schemeClr val="accent5">
                    <a:lumMod val="50000"/>
                  </a:schemeClr>
                </a:solidFill>
              </a:rPr>
              <a:t>Ухтарке</a:t>
            </a:r>
            <a:r>
              <a:rPr lang="ru-RU" sz="1400" dirty="0">
                <a:solidFill>
                  <a:schemeClr val="accent5">
                    <a:lumMod val="50000"/>
                  </a:schemeClr>
                </a:solidFill>
              </a:rPr>
              <a:t>, в нескольких километрах от пгт. Боровой, по инициативе и с участием «</a:t>
            </a:r>
            <a:r>
              <a:rPr lang="en-US" sz="1400" dirty="0">
                <a:solidFill>
                  <a:schemeClr val="accent5">
                    <a:lumMod val="50000"/>
                  </a:schemeClr>
                </a:solidFill>
              </a:rPr>
              <a:t>FREIHEIT</a:t>
            </a:r>
            <a:r>
              <a:rPr lang="ru-RU" sz="1400" dirty="0">
                <a:solidFill>
                  <a:schemeClr val="accent5">
                    <a:lumMod val="50000"/>
                  </a:schemeClr>
                </a:solidFill>
              </a:rPr>
              <a:t>» установлен памятный знак «Виновным и безвинным от граждан Республики Коми» - российским немцам, депортированным в Коми в 1941 году. 28 августа 2011 года на «немецком» кладбище по улице Загородной установили знак памяти и скорби. На табличке знака выгравирована надпись: «Российским немцам – людям трагической судьбы, прошедшим через горнило массовых репрессий и нашедшим здесь свой покой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».</a:t>
            </a:r>
          </a:p>
          <a:p>
            <a:pPr algn="just"/>
            <a:r>
              <a:rPr lang="ru-RU" sz="1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   </a:t>
            </a:r>
            <a:r>
              <a:rPr lang="ru-RU" sz="1400" dirty="0">
                <a:solidFill>
                  <a:schemeClr val="accent5">
                    <a:lumMod val="50000"/>
                  </a:schemeClr>
                </a:solidFill>
              </a:rPr>
              <a:t>В 2011 году на выигранный грант общество «FREIHEIT» организовало реабилитацию </a:t>
            </a:r>
            <a:r>
              <a:rPr lang="ru-RU" sz="1400" dirty="0" err="1">
                <a:solidFill>
                  <a:schemeClr val="accent5">
                    <a:lumMod val="50000"/>
                  </a:schemeClr>
                </a:solidFill>
              </a:rPr>
              <a:t>трудармейцев</a:t>
            </a:r>
            <a:r>
              <a:rPr lang="ru-RU" sz="1400" dirty="0">
                <a:solidFill>
                  <a:schemeClr val="accent5">
                    <a:lumMod val="50000"/>
                  </a:schemeClr>
                </a:solidFill>
              </a:rPr>
              <a:t> Ухты и Сосногорска в ухтинской </a:t>
            </a:r>
            <a:r>
              <a:rPr lang="ru-RU" sz="1400" dirty="0" err="1">
                <a:solidFill>
                  <a:schemeClr val="accent5">
                    <a:lumMod val="50000"/>
                  </a:schemeClr>
                </a:solidFill>
              </a:rPr>
              <a:t>водогрязелечебнице</a:t>
            </a:r>
            <a:r>
              <a:rPr lang="ru-RU" sz="1400" dirty="0">
                <a:solidFill>
                  <a:schemeClr val="accent5">
                    <a:lumMod val="50000"/>
                  </a:schemeClr>
                </a:solidFill>
              </a:rPr>
              <a:t>. Нуждающиеся в лечении пожилые люди получили в полном объеме весь спектр необходимых процедур по профилю заболевания. За участниками проекта был закреплен свой врач, каждому </a:t>
            </a:r>
            <a:r>
              <a:rPr lang="ru-RU" sz="1400" dirty="0" err="1">
                <a:solidFill>
                  <a:schemeClr val="accent5">
                    <a:lumMod val="50000"/>
                  </a:schemeClr>
                </a:solidFill>
              </a:rPr>
              <a:t>трудармейцу</a:t>
            </a:r>
            <a:r>
              <a:rPr lang="ru-RU" sz="1400" dirty="0">
                <a:solidFill>
                  <a:schemeClr val="accent5">
                    <a:lumMod val="50000"/>
                  </a:schemeClr>
                </a:solidFill>
              </a:rPr>
              <a:t> обеспечили индивидуальный подход. В июне 2011 года сделан следующий шаг - заключено соглашение о социальном партнерстве с Центром по предоставлению государственных услуг в сфере социальной защиты города. Центр предоставил базу данных и выявил в отдаленных поселках пожилых лиц немецкой национальности, имеющих статус </a:t>
            </a:r>
            <a:r>
              <a:rPr lang="ru-RU" sz="1400" dirty="0" err="1">
                <a:solidFill>
                  <a:schemeClr val="accent5">
                    <a:lumMod val="50000"/>
                  </a:schemeClr>
                </a:solidFill>
              </a:rPr>
              <a:t>трудармейцев</a:t>
            </a:r>
            <a:r>
              <a:rPr lang="ru-RU" sz="1400" dirty="0">
                <a:solidFill>
                  <a:schemeClr val="accent5">
                    <a:lumMod val="50000"/>
                  </a:schemeClr>
                </a:solidFill>
              </a:rPr>
              <a:t>. С помощью их транспорта общество «FREIHEIT»  своевременно оказывает ветеранам помощь, в том числе и от Красного Креста. </a:t>
            </a:r>
          </a:p>
        </p:txBody>
      </p:sp>
    </p:spTree>
    <p:extLst>
      <p:ext uri="{BB962C8B-B14F-4D97-AF65-F5344CB8AC3E}">
        <p14:creationId xmlns:p14="http://schemas.microsoft.com/office/powerpoint/2010/main" val="5720353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/>
              <a:t>Наша деятельность в СМИ</a:t>
            </a:r>
            <a:endParaRPr lang="ru-RU" sz="2800" dirty="0"/>
          </a:p>
        </p:txBody>
      </p:sp>
      <p:pic>
        <p:nvPicPr>
          <p:cNvPr id="1026" name="Picture 2" descr="C:\Users\User\Desktop\Презентации на  портал УК\материалыдля презентаций\Фрайхайт\нн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7" t="1266" b="1635"/>
          <a:stretch/>
        </p:blipFill>
        <p:spPr bwMode="auto">
          <a:xfrm rot="16200000">
            <a:off x="1000879" y="981401"/>
            <a:ext cx="4624651" cy="59046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60876" y="6381328"/>
            <a:ext cx="59264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</a:rPr>
              <a:t>Газета «Ухта» № 174-175 от 25 сентября 2010 г. </a:t>
            </a:r>
            <a:endParaRPr lang="ru-RU" sz="16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372200" y="1772816"/>
            <a:ext cx="252028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</a:rPr>
              <a:t>В сентябре 2010 года в г. Ульяновске состоялся </a:t>
            </a:r>
            <a:r>
              <a:rPr lang="en-US" sz="1600" dirty="0" smtClean="0">
                <a:solidFill>
                  <a:schemeClr val="accent5">
                    <a:lumMod val="50000"/>
                  </a:schemeClr>
                </a:solidFill>
              </a:rPr>
              <a:t>VIII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</a:rPr>
              <a:t> объединительный съезд Федеральной национально-культурной автономии российских немцев – съезд консолидации, в котором приняли участие 42 НКА. Вся работа будет построена на грантовой основе в нескольких направлениях. Приоритет отдаётся работе с молодежью.</a:t>
            </a:r>
            <a:endParaRPr lang="ru-RU" sz="16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03616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/>
              <a:t>Наша деятельность в СМИ</a:t>
            </a:r>
            <a:endParaRPr lang="ru-RU" sz="2800" b="1" dirty="0"/>
          </a:p>
        </p:txBody>
      </p:sp>
      <p:pic>
        <p:nvPicPr>
          <p:cNvPr id="2050" name="Picture 2" descr="C:\Users\User\Desktop\Презентации на  портал УК\материалыдля презентаций\Фрайхайт\нем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001" t="1154" r="7235" b="20356"/>
          <a:stretch/>
        </p:blipFill>
        <p:spPr bwMode="auto">
          <a:xfrm rot="16200000">
            <a:off x="1093683" y="734670"/>
            <a:ext cx="4598635" cy="62829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55576" y="6381328"/>
            <a:ext cx="54006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Газета «Ухта» № 151 от 28 августа 2012 г. </a:t>
            </a:r>
            <a:endParaRPr lang="ru-RU" sz="1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617244" y="1729409"/>
            <a:ext cx="2347244" cy="42934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00" dirty="0">
                <a:solidFill>
                  <a:schemeClr val="accent5">
                    <a:lumMod val="50000"/>
                  </a:schemeClr>
                </a:solidFill>
              </a:rPr>
              <a:t>С 2011 года в структуре клуба любителей иностранных языков </a:t>
            </a:r>
            <a:r>
              <a:rPr lang="ru-RU" sz="1300" dirty="0" smtClean="0">
                <a:solidFill>
                  <a:schemeClr val="accent5">
                    <a:lumMod val="50000"/>
                  </a:schemeClr>
                </a:solidFill>
              </a:rPr>
              <a:t>УГТУ работает </a:t>
            </a:r>
            <a:r>
              <a:rPr lang="ru-RU" sz="1300" dirty="0">
                <a:solidFill>
                  <a:schemeClr val="accent5">
                    <a:lumMod val="50000"/>
                  </a:schemeClr>
                </a:solidFill>
              </a:rPr>
              <a:t>немецкая секция, которая была создана совместными усилиями «Ухтинского общества российских немцев «</a:t>
            </a:r>
            <a:r>
              <a:rPr lang="en-US" sz="1300" dirty="0">
                <a:solidFill>
                  <a:schemeClr val="accent5">
                    <a:lumMod val="50000"/>
                  </a:schemeClr>
                </a:solidFill>
              </a:rPr>
              <a:t>FREIHEIT</a:t>
            </a:r>
            <a:r>
              <a:rPr lang="ru-RU" sz="1300" dirty="0">
                <a:solidFill>
                  <a:schemeClr val="accent5">
                    <a:lumMod val="50000"/>
                  </a:schemeClr>
                </a:solidFill>
              </a:rPr>
              <a:t>» и ООО «УГТУ-Инвест». С открытием новой секции появились новые перспективы для ухтинских студентов в сфере международного обмена. Активисты «</a:t>
            </a:r>
            <a:r>
              <a:rPr lang="en-US" sz="1300" dirty="0">
                <a:solidFill>
                  <a:schemeClr val="accent5">
                    <a:lumMod val="50000"/>
                  </a:schemeClr>
                </a:solidFill>
              </a:rPr>
              <a:t>FREIHEIT</a:t>
            </a:r>
            <a:r>
              <a:rPr lang="ru-RU" sz="1300" dirty="0">
                <a:solidFill>
                  <a:schemeClr val="accent5">
                    <a:lumMod val="50000"/>
                  </a:schemeClr>
                </a:solidFill>
              </a:rPr>
              <a:t>» могут вступить в международное научное Общество инженеров-нефтяников, принять участие в академических обменах. </a:t>
            </a:r>
          </a:p>
        </p:txBody>
      </p:sp>
    </p:spTree>
    <p:extLst>
      <p:ext uri="{BB962C8B-B14F-4D97-AF65-F5344CB8AC3E}">
        <p14:creationId xmlns:p14="http://schemas.microsoft.com/office/powerpoint/2010/main" val="403941919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фициальная">
  <a:themeElements>
    <a:clrScheme name="Другая 1">
      <a:dk1>
        <a:srgbClr val="000000"/>
      </a:dk1>
      <a:lt1>
        <a:srgbClr val="FFFFFF"/>
      </a:lt1>
      <a:dk2>
        <a:srgbClr val="46464A"/>
      </a:dk2>
      <a:lt2>
        <a:srgbClr val="E3DCCF"/>
      </a:lt2>
      <a:accent1>
        <a:srgbClr val="535357"/>
      </a:accent1>
      <a:accent2>
        <a:srgbClr val="A7B789"/>
      </a:accent2>
      <a:accent3>
        <a:srgbClr val="BEAE98"/>
      </a:accent3>
      <a:accent4>
        <a:srgbClr val="92A9B9"/>
      </a:accent4>
      <a:accent5>
        <a:srgbClr val="9C8265"/>
      </a:accent5>
      <a:accent6>
        <a:srgbClr val="8D6974"/>
      </a:accent6>
      <a:hlink>
        <a:srgbClr val="67AABF"/>
      </a:hlink>
      <a:folHlink>
        <a:srgbClr val="B1B5AB"/>
      </a:folHlink>
    </a:clrScheme>
    <a:fontScheme name="Официальная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Официальная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155</TotalTime>
  <Words>1153</Words>
  <Application>Microsoft Office PowerPoint</Application>
  <PresentationFormat>Экран (4:3)</PresentationFormat>
  <Paragraphs>41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Официальная</vt:lpstr>
      <vt:lpstr>Общественная организация «Ухтинское общество российских немцев «FREIHEIT» («Свобода») </vt:lpstr>
      <vt:lpstr>Историческая справка</vt:lpstr>
      <vt:lpstr>Историческая справка</vt:lpstr>
      <vt:lpstr>Презентация PowerPoint</vt:lpstr>
      <vt:lpstr>Национальная немецкая одежда 17 в.</vt:lpstr>
      <vt:lpstr>Национальная немецкая одежда 17 в.</vt:lpstr>
      <vt:lpstr>События в деятельности «Фрайхайт»</vt:lpstr>
      <vt:lpstr>Наша деятельность в СМИ</vt:lpstr>
      <vt:lpstr>Наша деятельность в СМИ</vt:lpstr>
      <vt:lpstr>Наша деятельность в СМИ</vt:lpstr>
      <vt:lpstr>Наша деятельность в СМИ</vt:lpstr>
      <vt:lpstr>Фотодокументы событий </vt:lpstr>
      <vt:lpstr>Фотодокументы событий. Сотрудничество с ТУ Клаусталь,  ТУ Фрайбергская Горная Академия SPI – Общество инженеров нефтяников</vt:lpstr>
      <vt:lpstr>Фотодокументы событий. Участие молодежной  организации «Эдельвейс» в форумах.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20</cp:revision>
  <dcterms:created xsi:type="dcterms:W3CDTF">2018-04-10T08:32:01Z</dcterms:created>
  <dcterms:modified xsi:type="dcterms:W3CDTF">2018-08-02T06:36:50Z</dcterms:modified>
</cp:coreProperties>
</file>