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8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6C230-A90B-4054-8731-D37BC9A9FECB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8992-1FB6-4BAE-87F2-7F94EC520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8992-1FB6-4BAE-87F2-7F94EC5203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47000">
              <a:srgbClr val="FEE7F2"/>
            </a:gs>
            <a:gs pos="67000">
              <a:srgbClr val="F952A0"/>
            </a:gs>
            <a:gs pos="56000">
              <a:srgbClr val="C50849"/>
            </a:gs>
            <a:gs pos="95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266" y="1741642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Местное объединение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таджиков «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Ватан</a:t>
            </a:r>
            <a:r>
              <a:rPr lang="ru-RU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-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«Отечество»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4" y="3501008"/>
            <a:ext cx="4064968" cy="231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324" y="5549761"/>
            <a:ext cx="2730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http://voxxter.ru/event/3252#prettyPhoto</a:t>
            </a:r>
            <a:endParaRPr lang="ru-RU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9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81" y="548680"/>
            <a:ext cx="7260688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Историческая справка: символы и праздники Таджикистана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0303" y="1208661"/>
            <a:ext cx="5184576" cy="252312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Одна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трактовок цветов флага гласит: "Зеленая полоска - это долины, их в республике очень мало - 7% территории. Остальную территорию занимают горы. Белая полоса - это цвет главного богатства республики - хлопка, а также цвет снега и льда в высоких горах. Красный цвет - это цвет единения республики и братства с другими народами мира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герб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представляет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собой изображение стилизованной короны и полукруга из семи звезд на ней в лучах солнца, восходящего из-за гор, покрытых снегом и обрамленных венцом, составленным справа из колосьев пшеницы, слева из веток хлопчатника с раскрытыми коробочками. Сверху венец перевит трехполосной лентой, в нижнем секторе помещена книга на подставке. </a:t>
            </a:r>
          </a:p>
        </p:txBody>
      </p:sp>
      <p:pic>
        <p:nvPicPr>
          <p:cNvPr id="1026" name="Picture 2" descr="https://tajikistan.orexca.com/img/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9" y="126876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3187" y="4221088"/>
            <a:ext cx="68826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rgbClr val="C00000"/>
                </a:solidFill>
                <a:latin typeface="+mj-lt"/>
              </a:rPr>
              <a:t>Государственные праздники</a:t>
            </a:r>
            <a:endParaRPr lang="ru-RU" sz="1300" b="1" dirty="0">
              <a:solidFill>
                <a:srgbClr val="C00000"/>
              </a:solidFill>
              <a:latin typeface="+mj-lt"/>
            </a:endParaRPr>
          </a:p>
          <a:p>
            <a:r>
              <a:rPr lang="ru-RU" sz="1300" dirty="0">
                <a:latin typeface="+mj-lt"/>
              </a:rPr>
              <a:t>1 января - Новый год </a:t>
            </a:r>
            <a:r>
              <a:rPr lang="ru-RU" sz="1300" dirty="0" smtClean="0">
                <a:latin typeface="+mj-lt"/>
              </a:rPr>
              <a:t>                            8 </a:t>
            </a:r>
            <a:r>
              <a:rPr lang="ru-RU" sz="1300" dirty="0">
                <a:latin typeface="+mj-lt"/>
              </a:rPr>
              <a:t>марта - Международный Женский День</a:t>
            </a: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21-24 марта </a:t>
            </a:r>
            <a:r>
              <a:rPr lang="ru-RU" sz="1300" dirty="0" smtClean="0">
                <a:latin typeface="+mj-lt"/>
              </a:rPr>
              <a:t>– </a:t>
            </a:r>
            <a:r>
              <a:rPr lang="ru-RU" sz="1300" dirty="0" err="1" smtClean="0">
                <a:latin typeface="+mj-lt"/>
              </a:rPr>
              <a:t>Навруз</a:t>
            </a:r>
            <a:r>
              <a:rPr lang="ru-RU" sz="1300" dirty="0" smtClean="0">
                <a:latin typeface="+mj-lt"/>
              </a:rPr>
              <a:t>                            1 </a:t>
            </a:r>
            <a:r>
              <a:rPr lang="ru-RU" sz="1300" dirty="0">
                <a:latin typeface="+mj-lt"/>
              </a:rPr>
              <a:t>мая - День солидарности трудящихся</a:t>
            </a: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9 мая - День </a:t>
            </a:r>
            <a:r>
              <a:rPr lang="ru-RU" sz="1300" dirty="0" smtClean="0">
                <a:latin typeface="+mj-lt"/>
              </a:rPr>
              <a:t>Победы                             27 </a:t>
            </a:r>
            <a:r>
              <a:rPr lang="ru-RU" sz="1300" dirty="0">
                <a:latin typeface="+mj-lt"/>
              </a:rPr>
              <a:t>июня - День Народного Единства</a:t>
            </a: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9 сентября - День </a:t>
            </a:r>
            <a:r>
              <a:rPr lang="ru-RU" sz="1300" dirty="0" smtClean="0">
                <a:latin typeface="+mj-lt"/>
              </a:rPr>
              <a:t>Независимости        6 </a:t>
            </a:r>
            <a:r>
              <a:rPr lang="ru-RU" sz="1300" dirty="0">
                <a:latin typeface="+mj-lt"/>
              </a:rPr>
              <a:t>ноября - День Конституции </a:t>
            </a: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/>
            </a:r>
            <a:br>
              <a:rPr lang="ru-RU" sz="1300" dirty="0">
                <a:latin typeface="+mj-lt"/>
              </a:rPr>
            </a:br>
            <a:r>
              <a:rPr lang="ru-RU" sz="1300" b="1" i="1" dirty="0">
                <a:solidFill>
                  <a:srgbClr val="C00000"/>
                </a:solidFill>
                <a:latin typeface="+mj-lt"/>
              </a:rPr>
              <a:t>Религиозные праздники с меняющимися датами</a:t>
            </a:r>
            <a:r>
              <a:rPr lang="ru-RU" sz="1300" dirty="0">
                <a:latin typeface="+mj-lt"/>
              </a:rPr>
              <a:t/>
            </a: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Рамадан</a:t>
            </a: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Иди Курбан</a:t>
            </a:r>
            <a:r>
              <a:rPr lang="ru-RU" sz="1300" dirty="0"/>
              <a:t> </a:t>
            </a:r>
          </a:p>
        </p:txBody>
      </p:sp>
      <p:pic>
        <p:nvPicPr>
          <p:cNvPr id="1030" name="Picture 6" descr="http://www.tajikistan.turkestan.ru/tj/state/img/ger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65" y="2348880"/>
            <a:ext cx="12573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4546" y="3820978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http://www.tajikistan.turkestan.ru/tj/state/symbols.html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1712" y="3451646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https://tajikistan.orexca.com/rus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1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4104456" cy="53794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Республика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Таджикистан — государство в Центральной Азии, бывшая Таджикская Советская Социалистическая Республика в составе СССР. Таджикистан расположен в предгорьях Памира и не имеет выхода к морю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Граничит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Узбекистаном и Киргизией на севере и западе, с Китаем на востоке, с Афганистаном — на юге. Столица — город  Душанбе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Таджикистан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единственное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персоязычное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государство в Центральной Азии. Большинство населения республики составляют таджики, говорящие на таджикском языке, кроме того, около 25 % населения составляют узбеки, и менее 1 % — русские. В отличие от шиитского Ирана, большинство населения Таджикистана исповедует ислам суннитского толка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Таджикистан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 природными ресурсами, но так как 93 % территории республики занимают горы, их добыча затруднена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из-за слабо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инфраструктуры.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Название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«Таджикистан» (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Тоҷикистон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тоджикистон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«страна таджиков») происходит от самоназвания таджиков и суффикса «-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истан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-стан». Название появилось в 1924 г. в результате национально-территориального размежевания Средней Азии и создания Таджикской АССР в составе Узбекской ССР (в 1929—1991 гг. — Таджикская ССР).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4527" y="764704"/>
            <a:ext cx="2919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Общая информация о </a:t>
            </a:r>
            <a:r>
              <a:rPr lang="ru-RU" sz="2000" b="1" dirty="0" smtClean="0">
                <a:solidFill>
                  <a:srgbClr val="C00000"/>
                </a:solidFill>
              </a:rPr>
              <a:t>Республике Таджикистан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ÐÐ°ÑÑÐ¸Ð½ÐºÐ¸ Ð¿Ð¾ Ð·Ð°Ð¿ÑÐ¾ÑÑ Ð³Ð¾ÑÑ ÑÐ°Ð´Ð¶Ð¸ÐºÐ¸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55" y="2203982"/>
            <a:ext cx="3233936" cy="216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44112" y="3955221"/>
            <a:ext cx="30899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http://www.asia-travel.uz/tajikistan/turizm-v-tadjikistane/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4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3" y="784902"/>
            <a:ext cx="3483796" cy="2089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459" y="686844"/>
            <a:ext cx="4223891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Таджикистан глазами художников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4746" y="2502188"/>
            <a:ext cx="3493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Картина Владимира Глухова "На базаре"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news.fergananews.com/photos/2016/02/tajavangar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06388"/>
            <a:ext cx="3531718" cy="353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5725700"/>
            <a:ext cx="2435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Зухур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Хабибуллаев</a:t>
            </a:r>
            <a:r>
              <a:rPr lang="ru-RU" sz="1200" dirty="0">
                <a:solidFill>
                  <a:schemeClr val="bg1"/>
                </a:solidFill>
              </a:rPr>
              <a:t>. «Гиджак».</a:t>
            </a:r>
            <a:r>
              <a:rPr lang="ru-RU" sz="1200" dirty="0"/>
              <a:t> </a:t>
            </a:r>
          </a:p>
        </p:txBody>
      </p:sp>
      <p:pic>
        <p:nvPicPr>
          <p:cNvPr id="4104" name="Picture 8" descr="http://news.fergananews.com/photos/2016/02/tajavangard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4" y="2996952"/>
            <a:ext cx="3041154" cy="304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5761107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Любовь </a:t>
            </a:r>
            <a:r>
              <a:rPr lang="ru-RU" sz="1200" dirty="0" err="1">
                <a:solidFill>
                  <a:schemeClr val="bg1"/>
                </a:solidFill>
              </a:rPr>
              <a:t>Фроликова</a:t>
            </a:r>
            <a:r>
              <a:rPr lang="ru-RU" sz="1200" dirty="0">
                <a:solidFill>
                  <a:schemeClr val="bg1"/>
                </a:solidFill>
              </a:rPr>
              <a:t>. «Лето в Такобе</a:t>
            </a:r>
            <a:r>
              <a:rPr lang="ru-RU" sz="1200" dirty="0" smtClean="0">
                <a:solidFill>
                  <a:schemeClr val="bg1"/>
                </a:solidFill>
              </a:rPr>
              <a:t>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1869201"/>
            <a:ext cx="3816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http://news.tajweek.tj/view/yuliya-verbickaya--and-quotmne-dostavlyaet-udovolstvie-pokazyvat-tadzhikskoe-iskusstvo-and-quot/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2444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15000">
              <a:srgbClr val="F8B049"/>
            </a:gs>
            <a:gs pos="63000">
              <a:srgbClr val="FEE7F2"/>
            </a:gs>
            <a:gs pos="65000">
              <a:srgbClr val="F952A0"/>
            </a:gs>
            <a:gs pos="59000">
              <a:srgbClr val="C50849"/>
            </a:gs>
            <a:gs pos="70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47248" cy="724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Национальный мужской костюм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052736"/>
            <a:ext cx="4752528" cy="4525963"/>
          </a:xfrm>
        </p:spPr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   В </a:t>
            </a:r>
            <a:r>
              <a:rPr lang="ru-RU" sz="1400" dirty="0"/>
              <a:t>традиционный костюм </a:t>
            </a:r>
            <a:r>
              <a:rPr lang="ru-RU" sz="1400" dirty="0" smtClean="0"/>
              <a:t>входят</a:t>
            </a:r>
            <a:r>
              <a:rPr lang="ru-RU" sz="1400" dirty="0"/>
              <a:t>: хлопчатобумажная рубаха - "</a:t>
            </a:r>
            <a:r>
              <a:rPr lang="ru-RU" sz="1400" dirty="0" err="1"/>
              <a:t>курта</a:t>
            </a:r>
            <a:r>
              <a:rPr lang="ru-RU" sz="1400" dirty="0"/>
              <a:t>", шаровары, халат и широкий поясной пояс. Рубаху шьют из одного куска ткани. Она широкая и не стесняет движений. Мужчины носят её навыпуск, подпоясывают длинной узкой тканью или специальным платком, сложенным по диагонали. Платок выполняет несколько функций: </a:t>
            </a:r>
            <a:r>
              <a:rPr lang="ru-RU" sz="1400" dirty="0" smtClean="0"/>
              <a:t>ремень</a:t>
            </a:r>
            <a:r>
              <a:rPr lang="ru-RU" sz="1400" dirty="0"/>
              <a:t>, поддерживающий шаровары, и своего рода </a:t>
            </a:r>
            <a:r>
              <a:rPr lang="ru-RU" sz="1400" dirty="0" smtClean="0"/>
              <a:t>карман. По </a:t>
            </a:r>
            <a:r>
              <a:rPr lang="ru-RU" sz="1400" dirty="0"/>
              <a:t>поясу можно узнать о благосостоянии мужчины. М</a:t>
            </a:r>
            <a:r>
              <a:rPr lang="ru-RU" sz="1400" dirty="0" smtClean="0"/>
              <a:t>олодые </a:t>
            </a:r>
            <a:r>
              <a:rPr lang="ru-RU" sz="1400" dirty="0"/>
              <a:t>небогатые парни носили пояса, скрученные из квадратных платков с вышивкой по краям "</a:t>
            </a:r>
            <a:r>
              <a:rPr lang="ru-RU" sz="1400" dirty="0" err="1"/>
              <a:t>миёнбанд</a:t>
            </a:r>
            <a:r>
              <a:rPr lang="ru-RU" sz="1400" dirty="0"/>
              <a:t>" или "</a:t>
            </a:r>
            <a:r>
              <a:rPr lang="ru-RU" sz="1400" dirty="0" err="1"/>
              <a:t>бельбог</a:t>
            </a:r>
            <a:r>
              <a:rPr lang="ru-RU" sz="1400" dirty="0"/>
              <a:t>". А состоятельные мужчины могли себе позволить </a:t>
            </a:r>
            <a:r>
              <a:rPr lang="ru-RU" sz="1400" dirty="0" smtClean="0"/>
              <a:t>бархатные </a:t>
            </a:r>
            <a:r>
              <a:rPr lang="ru-RU" sz="1400" dirty="0"/>
              <a:t>пояса ("</a:t>
            </a:r>
            <a:r>
              <a:rPr lang="ru-RU" sz="1400" dirty="0" err="1"/>
              <a:t>камарбанд</a:t>
            </a:r>
            <a:r>
              <a:rPr lang="ru-RU" sz="1400" dirty="0"/>
              <a:t>"), вышитые золотой </a:t>
            </a:r>
            <a:r>
              <a:rPr lang="ru-RU" sz="1400" dirty="0" smtClean="0"/>
              <a:t>нитью. </a:t>
            </a:r>
            <a:r>
              <a:rPr lang="ru-RU" sz="1400" dirty="0" smtClean="0">
                <a:solidFill>
                  <a:srgbClr val="C00000"/>
                </a:solidFill>
              </a:rPr>
              <a:t>Шаровары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("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эзор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и "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иштон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")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шьются довольно </a:t>
            </a:r>
            <a:r>
              <a:rPr lang="ru-RU" sz="1400" dirty="0"/>
              <a:t>широкими, но сужающимися к низу. Поверх рубахи мужчины надевают халат ("</a:t>
            </a:r>
            <a:r>
              <a:rPr lang="ru-RU" sz="1400" dirty="0" err="1"/>
              <a:t>чапан</a:t>
            </a:r>
            <a:r>
              <a:rPr lang="ru-RU" sz="1400" dirty="0"/>
              <a:t>") распашного свободного покроя, как правило, полосатый. Горные таджики предпочитают </a:t>
            </a:r>
            <a:r>
              <a:rPr lang="ru-RU" sz="1400" dirty="0" err="1"/>
              <a:t>чапаны</a:t>
            </a:r>
            <a:r>
              <a:rPr lang="ru-RU" sz="1400" dirty="0"/>
              <a:t> из некрашеной </a:t>
            </a:r>
            <a:r>
              <a:rPr lang="ru-RU" sz="1400" dirty="0" smtClean="0"/>
              <a:t>шерсти. Классические </a:t>
            </a:r>
            <a:r>
              <a:rPr lang="ru-RU" sz="1400" dirty="0" err="1"/>
              <a:t>чапаны</a:t>
            </a:r>
            <a:r>
              <a:rPr lang="ru-RU" sz="1400" dirty="0"/>
              <a:t> стали музейными экспонатами, на их место пришли </a:t>
            </a:r>
            <a:r>
              <a:rPr lang="ru-RU" sz="1400" dirty="0" smtClean="0"/>
              <a:t>аналоги </a:t>
            </a:r>
            <a:r>
              <a:rPr lang="ru-RU" sz="1400" dirty="0"/>
              <a:t>– из бархата. Главное достоинство классического </a:t>
            </a:r>
            <a:r>
              <a:rPr lang="ru-RU" sz="1400" dirty="0" err="1"/>
              <a:t>чапана</a:t>
            </a:r>
            <a:r>
              <a:rPr lang="ru-RU" sz="1400" dirty="0"/>
              <a:t> в том, что зимой он удерживает тепло, а летом - </a:t>
            </a:r>
            <a:r>
              <a:rPr lang="ru-RU" sz="1400" dirty="0" smtClean="0"/>
              <a:t>прохладу. </a:t>
            </a:r>
            <a:endParaRPr lang="ru-RU" sz="1400" dirty="0"/>
          </a:p>
        </p:txBody>
      </p:sp>
      <p:pic>
        <p:nvPicPr>
          <p:cNvPr id="6" name="Рисунок 5" descr="https://img0.liveinternet.ru/images/foto/c/1/apps/4/944/4944124_oblojka_0021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2" r="2418" b="5502"/>
          <a:stretch/>
        </p:blipFill>
        <p:spPr bwMode="auto">
          <a:xfrm>
            <a:off x="843952" y="1412776"/>
            <a:ext cx="2575919" cy="4239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81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40000">
              <a:srgbClr val="F8B049"/>
            </a:gs>
            <a:gs pos="63000">
              <a:srgbClr val="FEE7F2"/>
            </a:gs>
            <a:gs pos="67000">
              <a:srgbClr val="F952A0"/>
            </a:gs>
            <a:gs pos="62000">
              <a:srgbClr val="C50849"/>
            </a:gs>
            <a:gs pos="84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44816" cy="6155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Национальный женский костюм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124744"/>
            <a:ext cx="4546848" cy="459797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300" dirty="0" smtClean="0"/>
              <a:t>Придерживающиеся </a:t>
            </a:r>
            <a:r>
              <a:rPr lang="ru-RU" sz="2300" dirty="0"/>
              <a:t>традиций женщины-таджички носят длинные платья-рубахи (</a:t>
            </a:r>
            <a:r>
              <a:rPr lang="ru-RU" sz="2300" dirty="0" err="1"/>
              <a:t>курты</a:t>
            </a:r>
            <a:r>
              <a:rPr lang="ru-RU" sz="2300" dirty="0"/>
              <a:t>) и двухслойные шаровары свободного покроя. Рубахи с расширяющимися к низу рукавами украшены вышивками и имеют разные названия в зависимости от вида воротника. В старину в такие рубахи вшивали ластовицы (вставки, клинья) другого цвета, это имело магическое значение и по приданию обеспечивало женщине плодовитость. Форма выреза воротника зависела от того, замужем ли таджичка: молодые девушки носили платья с горизонтальным вырезом ворота и завязками на концах разреза. А после замужества женщины начинали носить платья с вертикальным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вырезом, украшенным вышитой тесьмой. </a:t>
            </a:r>
            <a:r>
              <a:rPr lang="ru-RU" sz="2300" dirty="0"/>
              <a:t>Верхняя одежда женщин - стёганный халат (</a:t>
            </a:r>
            <a:r>
              <a:rPr lang="ru-RU" sz="2300" dirty="0" err="1"/>
              <a:t>цома</a:t>
            </a:r>
            <a:r>
              <a:rPr lang="ru-RU" sz="2300" dirty="0"/>
              <a:t>) того же </a:t>
            </a:r>
            <a:r>
              <a:rPr lang="ru-RU" sz="2300" dirty="0" err="1"/>
              <a:t>туникообразного</a:t>
            </a:r>
            <a:r>
              <a:rPr lang="ru-RU" sz="2300" dirty="0"/>
              <a:t> покроя, что и у мужчин, или </a:t>
            </a:r>
            <a:r>
              <a:rPr lang="ru-RU" sz="2300" dirty="0" err="1"/>
              <a:t>мунисак</a:t>
            </a:r>
            <a:r>
              <a:rPr lang="ru-RU" sz="2300" dirty="0"/>
              <a:t>, немного отличающийся покроем (отсутствует пришивной воротник, а под рукавами имеются сборки). </a:t>
            </a:r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½Ð°ÑÐ¸Ð¾Ð½Ð°Ð»ÑÐ½ÑÐ¹ ÑÐ°Ð´Ð¶Ð¸ÐºÑÐºÐ¸Ð¹ ÐºÐ¾ÑÑÑÐ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890263" cy="42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5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5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6" b="5346"/>
          <a:stretch/>
        </p:blipFill>
        <p:spPr bwMode="auto">
          <a:xfrm>
            <a:off x="1522032" y="1196752"/>
            <a:ext cx="6102824" cy="34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5032" y="501317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Члены Местного объединения </a:t>
            </a:r>
            <a:r>
              <a:rPr lang="ru-RU" sz="1600" dirty="0">
                <a:solidFill>
                  <a:srgbClr val="C00000"/>
                </a:solidFill>
              </a:rPr>
              <a:t>таджиков на </a:t>
            </a:r>
            <a:r>
              <a:rPr lang="ru-RU" sz="1600" dirty="0" smtClean="0">
                <a:solidFill>
                  <a:srgbClr val="C00000"/>
                </a:solidFill>
              </a:rPr>
              <a:t>футбольном турнире </a:t>
            </a:r>
            <a:r>
              <a:rPr lang="ru-RU" sz="1600" dirty="0">
                <a:solidFill>
                  <a:srgbClr val="C00000"/>
                </a:solidFill>
              </a:rPr>
              <a:t>среди команд </a:t>
            </a:r>
            <a:r>
              <a:rPr lang="ru-RU" sz="1600" dirty="0" smtClean="0">
                <a:solidFill>
                  <a:srgbClr val="C00000"/>
                </a:solidFill>
              </a:rPr>
              <a:t>национально-культурных автономий  </a:t>
            </a:r>
            <a:r>
              <a:rPr lang="ru-RU" sz="1600" dirty="0">
                <a:solidFill>
                  <a:srgbClr val="C00000"/>
                </a:solidFill>
              </a:rPr>
              <a:t>МОГО «Ухта» </a:t>
            </a:r>
            <a:br>
              <a:rPr lang="ru-RU" sz="1600" dirty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" name="Picture 2" descr="ÐÐ°ÑÑÐ¸Ð½ÐºÐ¸ Ð¿Ð¾ Ð·Ð°Ð¿ÑÐ¾ÑÑ Ð³Ð¾ÑÑ ÑÐ°Ð´Ð¶Ð¸ÐºÐ¸ÑÑÐ°Ð½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/>
          <a:stretch/>
        </p:blipFill>
        <p:spPr bwMode="auto">
          <a:xfrm>
            <a:off x="3832554" y="2636912"/>
            <a:ext cx="2160240" cy="136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Презентации на  портал УК\Презентации\МО таджиков Ват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" y="-143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49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</TotalTime>
  <Words>588</Words>
  <Application>Microsoft Office PowerPoint</Application>
  <PresentationFormat>Экран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Местное объединение таджиков «Ватан» - «Отечество» </vt:lpstr>
      <vt:lpstr>Историческая справка: символы и праздники Таджикистана </vt:lpstr>
      <vt:lpstr>Презентация PowerPoint</vt:lpstr>
      <vt:lpstr>Таджикистан глазами художников </vt:lpstr>
      <vt:lpstr>Национальный мужской костюм</vt:lpstr>
      <vt:lpstr>Национальный женский костюм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2018-04-05T11:16:51Z</dcterms:created>
  <dcterms:modified xsi:type="dcterms:W3CDTF">2019-02-06T05:18:14Z</dcterms:modified>
</cp:coreProperties>
</file>