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4" r:id="rId4"/>
    <p:sldId id="261" r:id="rId5"/>
    <p:sldId id="263" r:id="rId6"/>
    <p:sldId id="272" r:id="rId7"/>
    <p:sldId id="270" r:id="rId8"/>
    <p:sldId id="274" r:id="rId9"/>
    <p:sldId id="271" r:id="rId10"/>
    <p:sldId id="273" r:id="rId11"/>
    <p:sldId id="257" r:id="rId12"/>
    <p:sldId id="262" r:id="rId13"/>
    <p:sldId id="258" r:id="rId14"/>
    <p:sldId id="259" r:id="rId15"/>
    <p:sldId id="267" r:id="rId16"/>
    <p:sldId id="266" r:id="rId17"/>
    <p:sldId id="269" r:id="rId18"/>
    <p:sldId id="279" r:id="rId19"/>
    <p:sldId id="275" r:id="rId20"/>
    <p:sldId id="276" r:id="rId21"/>
    <p:sldId id="277" r:id="rId22"/>
    <p:sldId id="268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44" autoAdjust="0"/>
    <p:restoredTop sz="94660"/>
  </p:normalViewPr>
  <p:slideViewPr>
    <p:cSldViewPr>
      <p:cViewPr varScale="1">
        <p:scale>
          <a:sx n="95" d="100"/>
          <a:sy n="95" d="100"/>
        </p:scale>
        <p:origin x="-90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Картинки по запросу утварь и быт устьцилемов фото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3" y="2407417"/>
            <a:ext cx="2594579" cy="34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0" y="2177457"/>
            <a:ext cx="5723468" cy="182809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rgbClr val="C00000"/>
                </a:solidFill>
              </a:rPr>
              <a:t>Ухтинское  представительство</a:t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3100" dirty="0">
                <a:solidFill>
                  <a:srgbClr val="C00000"/>
                </a:solidFill>
              </a:rPr>
              <a:t>Межрегионального общественного движения</a:t>
            </a:r>
            <a:br>
              <a:rPr lang="ru-RU" sz="3100" dirty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C00000"/>
                </a:solidFill>
              </a:rPr>
              <a:t>«РУСЬ   ПЕЧОРСКАЯ»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614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29289"/>
            <a:ext cx="2232248" cy="148206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усть-цильма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42" y="3725069"/>
            <a:ext cx="2231660" cy="14862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39289"/>
            <a:ext cx="701824" cy="61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25352" y="6038506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Адрес: </a:t>
            </a:r>
            <a:r>
              <a:rPr lang="ru-RU" sz="1600" dirty="0">
                <a:solidFill>
                  <a:schemeClr val="bg1"/>
                </a:solidFill>
              </a:rPr>
              <a:t>Ухта, Республика </a:t>
            </a:r>
            <a:r>
              <a:rPr lang="ru-RU" sz="1600" dirty="0" smtClean="0">
                <a:solidFill>
                  <a:schemeClr val="bg1"/>
                </a:solidFill>
              </a:rPr>
              <a:t>Коми, ул</a:t>
            </a:r>
            <a:r>
              <a:rPr lang="ru-RU" sz="1600" dirty="0">
                <a:solidFill>
                  <a:schemeClr val="bg1"/>
                </a:solidFill>
              </a:rPr>
              <a:t>. Интернациональная, д. 56,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Центр славянских </a:t>
            </a:r>
            <a:r>
              <a:rPr lang="ru-RU" sz="1600" dirty="0" smtClean="0">
                <a:solidFill>
                  <a:schemeClr val="bg1"/>
                </a:solidFill>
              </a:rPr>
              <a:t>культур; тел.: 72-69-69; электронный адрес: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20272" y="6281776"/>
            <a:ext cx="20224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92D050"/>
                </a:solidFill>
              </a:rPr>
              <a:t>grchuprov@yandex.ru</a:t>
            </a:r>
            <a:endParaRPr lang="ru-RU" sz="1600" dirty="0">
              <a:solidFill>
                <a:srgbClr val="92D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00748" y="5195202"/>
            <a:ext cx="22275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i="1" dirty="0" smtClean="0">
                <a:solidFill>
                  <a:schemeClr val="bg2">
                    <a:lumMod val="50000"/>
                  </a:schemeClr>
                </a:solidFill>
              </a:rPr>
              <a:t>Усть-Цилемская  </a:t>
            </a:r>
            <a:r>
              <a:rPr lang="ru-RU" sz="1200" b="1" i="1" dirty="0">
                <a:solidFill>
                  <a:schemeClr val="bg2">
                    <a:lumMod val="50000"/>
                  </a:schemeClr>
                </a:solidFill>
              </a:rPr>
              <a:t>«Горка»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03089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pp.userapi.com/c621626/v621626999/11aa9/znVmp64qI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7" t="3829" r="2574" b="6365"/>
          <a:stretch/>
        </p:blipFill>
        <p:spPr bwMode="auto">
          <a:xfrm>
            <a:off x="1571189" y="903710"/>
            <a:ext cx="5948315" cy="2648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324486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С. </a:t>
            </a:r>
            <a:r>
              <a:rPr lang="ru-RU" sz="1400" dirty="0" err="1">
                <a:solidFill>
                  <a:schemeClr val="bg1"/>
                </a:solidFill>
              </a:rPr>
              <a:t>Онучкин</a:t>
            </a:r>
            <a:r>
              <a:rPr lang="ru-RU" sz="1400" dirty="0">
                <a:solidFill>
                  <a:schemeClr val="bg1"/>
                </a:solidFill>
              </a:rPr>
              <a:t>. Горка. </a:t>
            </a:r>
            <a:r>
              <a:rPr lang="ru-RU" sz="1400" dirty="0" smtClean="0">
                <a:solidFill>
                  <a:schemeClr val="bg1"/>
                </a:solidFill>
              </a:rPr>
              <a:t>2013. Холст</a:t>
            </a:r>
            <a:r>
              <a:rPr lang="ru-RU" sz="1400" dirty="0">
                <a:solidFill>
                  <a:schemeClr val="bg1"/>
                </a:solidFill>
              </a:rPr>
              <a:t>, масло. 450x200 см.</a:t>
            </a:r>
          </a:p>
        </p:txBody>
      </p:sp>
      <p:pic>
        <p:nvPicPr>
          <p:cNvPr id="7" name="Picture 2" descr="Â«Ð£ÑÑÑ-Ð¦Ð¸Ð»ÐµÐ¼ÑÐºÐ°Ñ Ð³Ð¾ÑÐºÐ°. Â» ÑÑÐ´Ð¾Ð¶Ð½Ð¸Ðº: ÐÑÐ¼Ð¾Ð»Ð¸Ð½ Ð ÐµÐ¼ ÐÐ¸ÐºÐ¾Ð»Ð°ÐµÐ²Ð¸Ñ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16111"/>
            <a:ext cx="4139952" cy="2150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5580112" y="3800710"/>
            <a:ext cx="26712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«</a:t>
            </a:r>
            <a:r>
              <a:rPr lang="ru-RU" sz="1400" b="1" i="1" dirty="0">
                <a:solidFill>
                  <a:schemeClr val="bg2">
                    <a:lumMod val="50000"/>
                  </a:schemeClr>
                </a:solidFill>
              </a:rPr>
              <a:t>Богата Усть-Цильма традициями  и обрядами. Знаменитая </a:t>
            </a:r>
            <a:r>
              <a:rPr lang="ru-RU" sz="1400" b="1" i="1" dirty="0" err="1">
                <a:solidFill>
                  <a:schemeClr val="bg2">
                    <a:lumMod val="50000"/>
                  </a:schemeClr>
                </a:solidFill>
              </a:rPr>
              <a:t>усть</a:t>
            </a:r>
            <a:r>
              <a:rPr lang="ru-RU" sz="1400" b="1" i="1" dirty="0">
                <a:solidFill>
                  <a:schemeClr val="bg2">
                    <a:lumMod val="50000"/>
                  </a:schemeClr>
                </a:solidFill>
              </a:rPr>
              <a:t>- </a:t>
            </a:r>
            <a:r>
              <a:rPr lang="ru-RU" sz="1400" b="1" i="1" dirty="0" err="1">
                <a:solidFill>
                  <a:schemeClr val="bg2">
                    <a:lumMod val="50000"/>
                  </a:schemeClr>
                </a:solidFill>
              </a:rPr>
              <a:t>цилемская</a:t>
            </a:r>
            <a:r>
              <a:rPr lang="ru-RU" sz="1400" b="1" i="1" dirty="0">
                <a:solidFill>
                  <a:schemeClr val="bg2">
                    <a:lumMod val="50000"/>
                  </a:schemeClr>
                </a:solidFill>
              </a:rPr>
              <a:t>  «Горка» - традиционный праздник, который и в славянских одеждах, и в самом ритуале сохранился в первозданном </a:t>
            </a:r>
            <a:r>
              <a:rPr lang="ru-RU" sz="1400" b="1" i="1" dirty="0" smtClean="0">
                <a:solidFill>
                  <a:schemeClr val="bg2">
                    <a:lumMod val="50000"/>
                  </a:schemeClr>
                </a:solidFill>
              </a:rPr>
              <a:t>виде». </a:t>
            </a:r>
            <a:endParaRPr lang="ru-RU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5354645"/>
            <a:ext cx="2942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«Усть-Цилемская горка. » художник: 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Ермолин </a:t>
            </a:r>
            <a:r>
              <a:rPr lang="ru-RU" sz="1200" dirty="0">
                <a:solidFill>
                  <a:schemeClr val="bg1"/>
                </a:solidFill>
              </a:rPr>
              <a:t>Рем Николаевич</a:t>
            </a:r>
          </a:p>
        </p:txBody>
      </p:sp>
    </p:spTree>
    <p:extLst>
      <p:ext uri="{BB962C8B-B14F-4D97-AF65-F5344CB8AC3E}">
        <p14:creationId xmlns:p14="http://schemas.microsoft.com/office/powerpoint/2010/main" val="1672299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9"/>
            <a:ext cx="7416824" cy="93610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Историко-культурное общество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земляков-</a:t>
            </a:r>
            <a:r>
              <a:rPr lang="ru-RU" sz="1800" b="1" dirty="0" err="1">
                <a:solidFill>
                  <a:schemeClr val="accent2">
                    <a:lumMod val="50000"/>
                  </a:schemeClr>
                </a:solidFill>
              </a:rPr>
              <a:t>устьцилемов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Ухте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было основано в 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День славянской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письменности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и культуры </a:t>
            </a:r>
            <a:r>
              <a:rPr lang="ru-RU" sz="1800" b="1" u="sng" dirty="0">
                <a:solidFill>
                  <a:schemeClr val="accent2">
                    <a:lumMod val="50000"/>
                  </a:schemeClr>
                </a:solidFill>
              </a:rPr>
              <a:t>24 мая 1990 </a:t>
            </a:r>
            <a:r>
              <a:rPr lang="ru-RU" sz="1800" b="1" u="sng" dirty="0" smtClean="0">
                <a:solidFill>
                  <a:schemeClr val="accent2">
                    <a:lumMod val="50000"/>
                  </a:schemeClr>
                </a:solidFill>
              </a:rPr>
              <a:t>года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26" b="4209"/>
          <a:stretch/>
        </p:blipFill>
        <p:spPr bwMode="auto">
          <a:xfrm>
            <a:off x="1619672" y="1772816"/>
            <a:ext cx="5832648" cy="391003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17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Буторина Светлана с 2009-2014 гг\Деятельность НКК\Для печати буклета не обработано\Русь Печорская\SSL1225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18695" r="3044" b="3227"/>
          <a:stretch/>
        </p:blipFill>
        <p:spPr bwMode="auto">
          <a:xfrm>
            <a:off x="1886885" y="2060848"/>
            <a:ext cx="5351378" cy="358483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46150" y="764704"/>
            <a:ext cx="7632848" cy="1152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Brush Script MT" pitchFamily="66" charset="0"/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Земляки объединились с целью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сохранения культуры самобытного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Усть-Цилемского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района, который оставил в наследство будущим поколениям сотни рукописных книг, песен, былин и сказаний, плачей и причитаний, образцы старинных русских национальных костюмов 15-16 веков. 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5728571"/>
            <a:ext cx="3567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г. Ухта, площадка Дворца культуры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69403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Орнамент руси Печорской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CF1DD"/>
              </a:clrFrom>
              <a:clrTo>
                <a:srgbClr val="FCF1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62"/>
          <a:stretch/>
        </p:blipFill>
        <p:spPr bwMode="auto">
          <a:xfrm>
            <a:off x="1043607" y="1052736"/>
            <a:ext cx="2996939" cy="39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3380" y="1090001"/>
            <a:ext cx="4104456" cy="32030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Со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дня основания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ухтинского объединения в г. Ухте до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2009 года общество возглавлял его основатель А.К. Журавлёв - известный в республике детский поэт, член Союза писателей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СССР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1991), автор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10 поэтических сборников для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детей, руководитель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литературного объединения в 1992-1994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гг., заслуженный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работник культуры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Республики Коми, автор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гимна МОД «Русь Печорская» -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Мы-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Устьцилема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».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05" y="1507846"/>
            <a:ext cx="2117389" cy="30437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88219" y="5013176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Журавлев Александр Константинович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21.12.1938 – 06.07.2013 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3968" y="4413011"/>
            <a:ext cx="3995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Активными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сподвижниками стали Надежда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Питиримовна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 Журавлева, Галина Ефремовна Галина (Нечаева) 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другие.</a:t>
            </a:r>
          </a:p>
        </p:txBody>
      </p:sp>
    </p:spTree>
    <p:extLst>
      <p:ext uri="{BB962C8B-B14F-4D97-AF65-F5344CB8AC3E}">
        <p14:creationId xmlns:p14="http://schemas.microsoft.com/office/powerpoint/2010/main" val="2615852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5701" y="836712"/>
            <a:ext cx="6912768" cy="8056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В январе 2009 года общим собранием </a:t>
            </a:r>
            <a:r>
              <a:rPr lang="ru-RU" sz="1800" dirty="0" err="1">
                <a:solidFill>
                  <a:schemeClr val="accent2">
                    <a:lumMod val="50000"/>
                  </a:schemeClr>
                </a:solidFill>
              </a:rPr>
              <a:t>усть-цилемов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 руководителем избран 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Чупров Григорий Васильевич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AutoShape 4" descr="Картинки по запросу Чупров Григорий Васильевич Ухта Русь Печорская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C:\Users\User\Desktop\Буторина Светлана с 2009-2014 гг\Деятельность НКК\Для печати буклета не обработано\Русь Печорская\SSL12224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26" r="2602"/>
          <a:stretch/>
        </p:blipFill>
        <p:spPr bwMode="auto">
          <a:xfrm>
            <a:off x="2051720" y="1844823"/>
            <a:ext cx="5117210" cy="35769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078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42588"/>
            <a:ext cx="6965245" cy="120248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Фольклорно-этнографический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ансамбль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«Русь Печорская»</a:t>
            </a:r>
            <a:endParaRPr lang="ru-RU" sz="24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15616" y="1772816"/>
            <a:ext cx="69127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  Фольклорно-этнографический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ансамбль «Русь Печорская» возглавил Александр Журавлёв, который писал песни и частушки для коллектива, виртуозно играл на баяне и сам прекрасно пел. Это был настоящий художественный руководитель.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Наставники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– запевалы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Анна Пименовна Толстова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и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Агафья Васильевна Халимовская 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учили участников ансамбля пению старинных песен, манере ношения самобытного женского наряда.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00440" y="159023"/>
            <a:ext cx="32263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Наша деятельность</a:t>
            </a:r>
            <a:endParaRPr lang="ru-RU" sz="2400" b="1" cap="none" spc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60426"/>
            <a:ext cx="3219029" cy="241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90467" y="4290547"/>
            <a:ext cx="2736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На фотографии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слева направо: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А.А. Поздеева, А.В. Халимовская, Е.Ф. Дуркина, Л.И. Носова, Е.П. Булыгина 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27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92696"/>
            <a:ext cx="7632848" cy="5400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   Особо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почитаемыми и любимыми праздниками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</a:rPr>
              <a:t>усть-цилемы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считают «Рождество», «Пасху», «День славянской письменности и культуры», «Петров день», «Покров». Ежегодно в МОУ «СОШ № 21» с активным участием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</a:rPr>
              <a:t>усть-цилемов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проводятся Дни русской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культуры.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 Силами 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Ухтинского  представительства в селе Коровий ручей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</a:rPr>
              <a:t>Усть-Цилемского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 района открыта мемориальная доска  поэту, певцу Печоры  Василию Степановичу Журавлеву-Печорскому. Много лет общество делало добровольные пожертвования для строительства старообрядческой церкви в Усть-Цильме.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Вместе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с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</a:rPr>
              <a:t>усть-цилёмами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ездили по кирпичным заводам Ухты и выбирали кирпич для церкви. Известный в городе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предприниматель и 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наш земляк Андрей Борисович Федосеев за свой счет изготовил и установил в церкви прекрасные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окна. Стараниями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староверов и с Божьей помощью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из 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ухтинского кирпича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построена церковь и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служит людям. 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  В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мае 2010 года Ухтинское представительство МОД « Русь Печорская» отметило своё двадцатилетие и продолжает  работу по сохранению древнерусской культуры, былинного и песенного наследия, нравственному и патриотическому воспитанию на благо своей Родины. В 2012 году принимали активное участие в юбилейных мероприятиях, посвященных 470 – летию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с. Усть-Цильмы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В 2017 году ездили на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475-летие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с. Усть-Цильмы. Участвовали в горочных гуляниях, выступали в составе сводного хора. В ухтинской школе № 21 в честь юбилея проводили ознакомительные беседы об Усть-Цильме.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Сегодня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в Ухтинском представительстве работает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2 коллектива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- землячества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«Русь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Печорская» и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«Усть-Цилемская слобода». </a:t>
            </a:r>
            <a:endParaRPr lang="ru-RU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   С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целью сохранения самобытной культуры коллективы проводят  тематические вечера и концерты в Центре славянских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культур. «Русь Печорская» участвует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в городских и республиканских мероприятиях, ежегодно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выезжает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в Усть-Цильму на «Горку». </a:t>
            </a:r>
          </a:p>
          <a:p>
            <a:pPr marL="0" indent="0">
              <a:buNone/>
            </a:pP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440" y="159023"/>
            <a:ext cx="32263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Наша деятельность</a:t>
            </a:r>
            <a:endParaRPr lang="ru-RU" sz="2400" b="1" cap="none" spc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485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p.userapi.com/c637130/v637130637/727f/_6JUZP19W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13" y="844831"/>
            <a:ext cx="3009486" cy="4545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1372848" y="5071222"/>
            <a:ext cx="2742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20 </a:t>
            </a:r>
            <a:r>
              <a:rPr lang="ru-RU" sz="1400" dirty="0" smtClean="0">
                <a:solidFill>
                  <a:schemeClr val="bg1"/>
                </a:solidFill>
              </a:rPr>
              <a:t>августа 2016 года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7" name="Picture 2" descr="http://blog.bnkomi.ru/content/post/19161/%D1%80%D1%83%D1%87%D0%B5%D0%B5%D0%B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9" r="6054"/>
          <a:stretch/>
        </p:blipFill>
        <p:spPr bwMode="auto">
          <a:xfrm>
            <a:off x="4588949" y="859270"/>
            <a:ext cx="3560971" cy="2108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4588949" y="3100372"/>
            <a:ext cx="35609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22 августа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2015 г. Комсомольская площадь.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На праздновании 95-летия республики 87-летия города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4347947"/>
            <a:ext cx="38526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Шествие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участников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праздника «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Старт дает Ухта!»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к 96-летию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Республики Коми и 88 -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летию города. 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шествии слева направо: Г.В. Чупров, Е.Ф. Дуркина, И.Е. Булыгин</a:t>
            </a: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0440" y="159023"/>
            <a:ext cx="32263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Наша деятельность</a:t>
            </a:r>
            <a:endParaRPr lang="ru-RU" sz="2400" b="1" cap="none" spc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293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6" t="9410" r="3484" b="13061"/>
          <a:stretch/>
        </p:blipFill>
        <p:spPr bwMode="auto">
          <a:xfrm>
            <a:off x="1028643" y="2782976"/>
            <a:ext cx="3231857" cy="1726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6309320"/>
            <a:ext cx="5544616" cy="37917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25 мая </a:t>
            </a:r>
            <a:r>
              <a:rPr lang="ru-RU" sz="2400" dirty="0" smtClean="0"/>
              <a:t>2016 в Доме молодежи</a:t>
            </a:r>
            <a:endParaRPr lang="ru-RU" sz="2400" dirty="0"/>
          </a:p>
        </p:txBody>
      </p:sp>
      <p:pic>
        <p:nvPicPr>
          <p:cNvPr id="1026" name="Picture 2" descr="https://pp.userapi.com/c624217/v624217414/3a1f3/EtMyc4t2DO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9"/>
          <a:stretch/>
        </p:blipFill>
        <p:spPr bwMode="auto">
          <a:xfrm>
            <a:off x="1041995" y="4399431"/>
            <a:ext cx="6995073" cy="1664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userapi.com/c624217/v624217414/3a20e/IsDeMs3heJQ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r="9758"/>
          <a:stretch/>
        </p:blipFill>
        <p:spPr bwMode="auto">
          <a:xfrm>
            <a:off x="1028644" y="856275"/>
            <a:ext cx="2684759" cy="1875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267" y="2903966"/>
            <a:ext cx="3183676" cy="1790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3" b="5234"/>
          <a:stretch/>
        </p:blipFill>
        <p:spPr bwMode="auto">
          <a:xfrm>
            <a:off x="3866707" y="766912"/>
            <a:ext cx="4309236" cy="2159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8" descr="https://pp.userapi.com/c624217/v624217414/3a32e/_HdvDp_YG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5" r="4470"/>
          <a:stretch/>
        </p:blipFill>
        <p:spPr bwMode="auto">
          <a:xfrm>
            <a:off x="3563888" y="2855444"/>
            <a:ext cx="1951289" cy="1581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4916" y="3553321"/>
            <a:ext cx="3657891" cy="21928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 29 марта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2016 года.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Представители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всех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национально-культурных автономий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«жемчужины» Севера собрались на съемках программы «Ухта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Содружество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».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В кадре – председатель и представители УП МОД «Русь Печорская»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496" y="908720"/>
            <a:ext cx="3491311" cy="232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3443536" cy="229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908720"/>
            <a:ext cx="3491309" cy="232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6758" y="2807191"/>
            <a:ext cx="35081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Слева направо: Г.Е. Галина, Л.И. Носова,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 Е.Я. Мальцева, О.Т. Кузнецова, Е.П. Булыгина 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01496" y="2976144"/>
            <a:ext cx="34343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Слева </a:t>
            </a:r>
            <a:r>
              <a:rPr lang="ru-RU" sz="1100" dirty="0">
                <a:solidFill>
                  <a:schemeClr val="bg1"/>
                </a:solidFill>
              </a:rPr>
              <a:t>направо: Г.В. Чупров, </a:t>
            </a:r>
            <a:r>
              <a:rPr lang="ru-RU" sz="1100" dirty="0" smtClean="0">
                <a:solidFill>
                  <a:schemeClr val="bg1"/>
                </a:solidFill>
              </a:rPr>
              <a:t>И.Е</a:t>
            </a:r>
            <a:r>
              <a:rPr lang="ru-RU" sz="1100" dirty="0">
                <a:solidFill>
                  <a:schemeClr val="bg1"/>
                </a:solidFill>
              </a:rPr>
              <a:t>. Булыгин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5514936"/>
            <a:ext cx="34517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Слева направо: Е.П. Булыгина, Е.Я. Мальцева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0440" y="159023"/>
            <a:ext cx="32263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Наша деятельность</a:t>
            </a:r>
            <a:endParaRPr lang="ru-RU" sz="2400" b="1" cap="none" spc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003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48932" y="1445289"/>
            <a:ext cx="745781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  24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мая 1990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года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в г. Ухте основано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Историко-культурное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общество земляков-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устьцилемов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«Русь Печорская». </a:t>
            </a:r>
          </a:p>
          <a:p>
            <a:pPr algn="just"/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 14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– 16 ноября 1990 года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 по инициативе районного Совета народных депутатов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</a:rPr>
              <a:t>Усть-Цилемского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района под руководством Валерия Фёдоровича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</a:rPr>
              <a:t>Выучейского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в с. Усть-Цильма Республики Коми был проведен I Учредительный съезд общества, которому делегаты дали название «Русь Печорская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». Необходимость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создания подобного общества была вызвана особенностями и своеобразным развитием Усть-Цильмы. На I съезде была принята Программа, Устав Общества и выбран руководящий орган – Совет. </a:t>
            </a:r>
          </a:p>
          <a:p>
            <a:pPr algn="just"/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В Программе сформулированы основные задачи Общества: всемерно содействовать сохранению и развитию самобытной культуры Усть-Цильмы, ее бытового уклада жизни, фольклора, диалекта, народных промыслов; сделать достоянием народа духовные ценности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</a:rPr>
              <a:t>усть-цилемского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края.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   В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июле 1999 года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в Министерстве юстиции Республики Коми зарегистрирован Устав. Общество стало называться «Коми региональная общественная организация «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</a:rPr>
              <a:t>Усть-Цилемское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общество Русь Печорская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».</a:t>
            </a:r>
          </a:p>
          <a:p>
            <a:pPr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   В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июле 2002 года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 в Усть-Цильме прошел III республиканский съезд общества «Русь Печорская». Решением съезда учреждена символика общества: эмблема и гимн. </a:t>
            </a:r>
          </a:p>
          <a:p>
            <a:pPr algn="just"/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05951" y="620688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Страницы истории Межрегионального </a:t>
            </a:r>
            <a:r>
              <a:rPr lang="ru-RU" b="1" dirty="0">
                <a:solidFill>
                  <a:srgbClr val="C00000"/>
                </a:solidFill>
              </a:rPr>
              <a:t>общественного </a:t>
            </a:r>
            <a:r>
              <a:rPr lang="ru-RU" b="1" dirty="0" smtClean="0">
                <a:solidFill>
                  <a:srgbClr val="C00000"/>
                </a:solidFill>
              </a:rPr>
              <a:t>движения «РУСЬ   </a:t>
            </a:r>
            <a:r>
              <a:rPr lang="ru-RU" b="1" dirty="0">
                <a:solidFill>
                  <a:srgbClr val="C00000"/>
                </a:solidFill>
              </a:rPr>
              <a:t>ПЕЧОРСКАЯ</a:t>
            </a:r>
            <a:r>
              <a:rPr lang="ru-RU" b="1" dirty="0" smtClean="0">
                <a:solidFill>
                  <a:srgbClr val="C00000"/>
                </a:solidFill>
              </a:rPr>
              <a:t>»: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24128" y="6381328"/>
            <a:ext cx="29778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http://www.ust-cilma.ru/rus.php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29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67109"/>
            <a:ext cx="5264561" cy="402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620688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13 января 2018 года. Фотозона городского Дворца культуры. Коллектив активистов УП МОД «Русь Печорская» перед празднованием Рождественских святок. 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9420" y="5490774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</a:rPr>
              <a:t>Во втором ряду: М.П. </a:t>
            </a:r>
            <a:r>
              <a:rPr lang="ru-RU" sz="1200" b="1" dirty="0" err="1" smtClean="0">
                <a:solidFill>
                  <a:schemeClr val="accent4">
                    <a:lumMod val="50000"/>
                  </a:schemeClr>
                </a:solidFill>
              </a:rPr>
              <a:t>Бобрецова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</a:rPr>
              <a:t>, И.Г. </a:t>
            </a:r>
            <a:r>
              <a:rPr lang="ru-RU" sz="1200" b="1" dirty="0" err="1" smtClean="0">
                <a:solidFill>
                  <a:schemeClr val="accent4">
                    <a:lumMod val="50000"/>
                  </a:schemeClr>
                </a:solidFill>
              </a:rPr>
              <a:t>Дуркин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</a:rPr>
              <a:t>, О.Т. Кузнецова, Е.А. </a:t>
            </a:r>
            <a:r>
              <a:rPr lang="ru-RU" sz="1200" b="1" dirty="0" err="1" smtClean="0">
                <a:solidFill>
                  <a:schemeClr val="accent4">
                    <a:lumMod val="50000"/>
                  </a:schemeClr>
                </a:solidFill>
              </a:rPr>
              <a:t>Дуркин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</a:rPr>
              <a:t>И.Е. Булыгин, Ю.А. </a:t>
            </a:r>
            <a:r>
              <a:rPr lang="ru-RU" sz="1200" b="1" dirty="0" err="1" smtClean="0">
                <a:solidFill>
                  <a:schemeClr val="accent4">
                    <a:lumMod val="50000"/>
                  </a:schemeClr>
                </a:solidFill>
              </a:rPr>
              <a:t>Поздеев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</a:rPr>
              <a:t>, Г.В. Чупров; в первом ряду: Л.И. Носова, </a:t>
            </a:r>
          </a:p>
          <a:p>
            <a:pPr algn="ctr"/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</a:rPr>
              <a:t>Н.Н. Лебедева, Е.П. Булыгина, Е.Я. Мальцева, Т.Н. Овдина.</a:t>
            </a:r>
            <a:endParaRPr lang="ru-RU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440" y="159023"/>
            <a:ext cx="32263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Наша деятельность</a:t>
            </a:r>
            <a:endParaRPr lang="ru-RU" sz="2400" b="1" cap="none" spc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3296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4725144"/>
            <a:ext cx="6408712" cy="12241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Выступление «Руси Печорской» в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фойе ухтинского городского Дворца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культуры 13 января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2018 года.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Празднование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рождественских святок в таком формате стало уже доброй традицией.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5795" r="2910" b="3362"/>
          <a:stretch/>
        </p:blipFill>
        <p:spPr bwMode="auto">
          <a:xfrm>
            <a:off x="2123728" y="764704"/>
            <a:ext cx="4854804" cy="390269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57960" y="159023"/>
            <a:ext cx="33112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Наша </a:t>
            </a:r>
            <a:r>
              <a:rPr lang="ru-RU" sz="24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деятельность </a:t>
            </a:r>
            <a:endParaRPr lang="ru-RU" sz="2400" b="1" cap="none" spc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2085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0269" y="620688"/>
            <a:ext cx="77048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Наше землячество  поддерживает дружеские отношения со всеми национально- культурными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автономиями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Ухты,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с Ухтинским государственным техническим университетом, что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несомненно способствует сохранению и укреплению межнационального мира и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согласия. Нас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связывает многолетняя дружба с литературным объединением города, творческая дружба с пушкинистом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</a:p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Дудиной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Людмилой Николаевной.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2060848"/>
            <a:ext cx="385689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679" y="2073424"/>
            <a:ext cx="2880688" cy="348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4869160"/>
            <a:ext cx="39289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Групповой снимок в музее УГТУ. Слева направо: Е.Я. Мальцева, И.Е. Булыгин, Т.Н. Овдина, Н.Н. Лебедева, Е.П. Булыгина, Е.А.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Дуркин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, Л.И. Носова 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5980" y="5559262"/>
            <a:ext cx="28203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У рукомойника - Е.Я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. Мальцева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57961" y="159023"/>
            <a:ext cx="33112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Наша </a:t>
            </a:r>
            <a:r>
              <a:rPr lang="ru-RU" sz="24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деятельность </a:t>
            </a:r>
            <a:endParaRPr lang="ru-RU" sz="2400" b="1" cap="none" spc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7726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6116" y="5013176"/>
            <a:ext cx="6911509" cy="93610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Празднование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Масленицы  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в Центре славянских культур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В костюмах - Г.Е. Галина, Е.Я. Мальцева</a:t>
            </a:r>
            <a:endParaRPr lang="ru-RU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49" y="980728"/>
            <a:ext cx="5796644" cy="3864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7113" y="145968"/>
            <a:ext cx="33112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Наша </a:t>
            </a:r>
            <a:r>
              <a:rPr lang="ru-RU" sz="24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деятельность</a:t>
            </a:r>
            <a:endParaRPr lang="ru-RU" sz="2400" b="1" cap="none" spc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8246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560840" cy="667202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C8C8B1">
                    <a:lumMod val="50000"/>
                  </a:srgbClr>
                </a:solidFill>
                <a:latin typeface="Arial"/>
              </a:rPr>
              <a:t>Отделения (землячества) </a:t>
            </a:r>
            <a:r>
              <a:rPr lang="ru-RU" sz="2000" b="1" dirty="0" smtClean="0">
                <a:solidFill>
                  <a:srgbClr val="C8C8B1">
                    <a:lumMod val="50000"/>
                  </a:srgbClr>
                </a:solidFill>
                <a:latin typeface="Arial"/>
              </a:rPr>
              <a:t>«</a:t>
            </a:r>
            <a:r>
              <a:rPr lang="ru-RU" sz="2000" b="1" dirty="0">
                <a:solidFill>
                  <a:srgbClr val="C8C8B1">
                    <a:lumMod val="50000"/>
                  </a:srgbClr>
                </a:solidFill>
                <a:latin typeface="Arial"/>
              </a:rPr>
              <a:t>Общества Русь Печорская»:</a:t>
            </a:r>
            <a:br>
              <a:rPr lang="ru-RU" sz="2000" b="1" dirty="0">
                <a:solidFill>
                  <a:srgbClr val="C8C8B1">
                    <a:lumMod val="50000"/>
                  </a:srgbClr>
                </a:solidFill>
                <a:latin typeface="Arial"/>
              </a:rPr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124744"/>
            <a:ext cx="5760640" cy="424710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Отделение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(землячество) Общества 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  «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Русь Печорская»  г.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Ухта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Отделение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(землячество) Общества 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   «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Русь Печорская» г.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Сыктывкар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Отделение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(землячество) Общества 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   «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Русь Печорская» г.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Печора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Отделение (землячество) Общества 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    Русь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Печорская» г.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Вуктыл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Отделение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(землячество) Общества 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   «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Русь Печорская» г.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Инта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Отделение (землячество) Общества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     Русь Печорская» г.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Усинск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Национально-культурное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объединение выходцев из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</a:rPr>
              <a:t>Усть-Цилемского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района «Русь Печорская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» в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   г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Москва, г. Вологда, г. Архангельск, г. Санкт-Петербург 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8" descr="Картинки по запросу утварь и быт устьцилемов фото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1668119" cy="224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414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komionline.ru/uploads/2014/06/news_46783_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20888"/>
            <a:ext cx="3604820" cy="24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3838929" y="4352428"/>
            <a:ext cx="285485" cy="4716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024817" y="2420888"/>
            <a:ext cx="2438536" cy="101566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Библия – символ потомков поморов-староверцев, составляющих более 80 процентов конфессионального состава населения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района. </a:t>
            </a:r>
            <a:endParaRPr lang="ru-RU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24817" y="4951579"/>
            <a:ext cx="4415158" cy="101566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Пояс, составленный из черных и золотых квадратов, в которых вписаны ромбы с фигуркой «костыль», - это стилизованный узор, широко применяемый местными жителями при рукоделии, символ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принадлежности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района к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республике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и сохранения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местной культуры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12159" y="2887753"/>
            <a:ext cx="2016225" cy="138499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err="1">
                <a:solidFill>
                  <a:schemeClr val="bg2">
                    <a:lumMod val="50000"/>
                  </a:schemeClr>
                </a:solidFill>
              </a:rPr>
              <a:t>Червлень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 (красное) и лазурь (синее) отражают расположение земель района (красное) на берегах многочисленных рек (главная из которых Печора) и озер (лазурь). 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024817" y="908720"/>
            <a:ext cx="48770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В 2010 году в Усть-Цильме  было создано Межрегиональное  общественное движение 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«</a:t>
            </a:r>
            <a:r>
              <a:rPr lang="ru-RU" sz="1600" b="1" dirty="0">
                <a:solidFill>
                  <a:srgbClr val="C00000"/>
                </a:solidFill>
              </a:rPr>
              <a:t>Русь Печорская» с представительствами в городах Республики Коми, Москве, Санкт-Петербурге, Нарьян-Маре. 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5122" name="Picture 2" descr="Картинки по запросу усть-цильма фото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89" y="623763"/>
            <a:ext cx="2164246" cy="222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3563888" y="2887753"/>
            <a:ext cx="936104" cy="3972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5439975" y="3580251"/>
            <a:ext cx="51918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130" name="Прямоугольник 5129"/>
          <p:cNvSpPr/>
          <p:nvPr/>
        </p:nvSpPr>
        <p:spPr>
          <a:xfrm>
            <a:off x="7306112" y="2420888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169480</a:t>
            </a:r>
          </a:p>
        </p:txBody>
      </p:sp>
      <p:sp>
        <p:nvSpPr>
          <p:cNvPr id="5131" name="Прямоугольник 5130"/>
          <p:cNvSpPr/>
          <p:nvPr/>
        </p:nvSpPr>
        <p:spPr>
          <a:xfrm>
            <a:off x="5668951" y="5204647"/>
            <a:ext cx="25621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http://www.ust-cilma.ru/history.html</a:t>
            </a:r>
            <a:endParaRPr lang="ru-RU" sz="1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96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764704"/>
            <a:ext cx="7200800" cy="360381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      Первое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сохранившееся описание Усть-Цильмы дает «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Платежница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» с   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Пустозерских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 дозорных книг. «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Платежница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» говорит, что жители слободки владели четырнадцатью тонями да шестью речками. «А ловят на тех на всех тонях красную рыбу, семгу, а в речках ловят белую рыбу да бобры бьют всею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Усть-Цилемскою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 волостью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жилцы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».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Среди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первых имен и фамилий, упомянутых в «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Платежнице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», назван двор «Сеньки Павлова сына Дуркина» и двор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Киприяко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 Михайлова сына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Чюпра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», от которого затем произошла фамилия Чупров. В последующих документах добавляются новые фамилии: Тороповы,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Вокуевы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, Носовы, Ермолины, Комаровы, которые в настоящее время составляют основное ядро фамилий современной Усть-Цильмы. </a:t>
            </a:r>
            <a:endParaRPr lang="ru-RU" sz="1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    Приток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населения Печорского края стал увеличиваться на рубеже XVII –XVIII веков, связан он был с расколом церкви, когда ревнители старой веры стали искать уединения от жестоких преследований государства и церкви в суровом северном краю. Значительное количество их оседало в Усть-Цильме, сюда бежали из Москвы, Новгорода, Поморья. Усть-Цильма становилась центром печорского старообрядчества на северо-востоке европейской части России.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</a:rPr>
              <a:t> С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приходом староверов на Печору с целью сохранения  религиозной культуры начинается их обособление от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близживущих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 народов: коми-ижемцев и ненцев. В результате сложного этнического процесса сформировалась своеобразная этническая группа – «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устьцилема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», обладающая особым неповторимым говором, специфическими чертами культуры, быта и совокупностью других особенностей, отличающих их от других народов.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57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1767" y="692696"/>
            <a:ext cx="6965245" cy="59519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Усть-Цильма глазами художников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9768" y="1340768"/>
            <a:ext cx="3528392" cy="12241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Бумага, карандаш. 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графических листах В.Г. </a:t>
            </a:r>
            <a:r>
              <a:rPr lang="ru-RU" sz="1200" b="1" dirty="0" err="1">
                <a:solidFill>
                  <a:schemeClr val="accent6">
                    <a:lumMod val="50000"/>
                  </a:schemeClr>
                </a:solidFill>
              </a:rPr>
              <a:t>Залитко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преобладает декоративное начало – подчеркнута разнообразная текстура дерева в рисунке </a:t>
            </a:r>
            <a:r>
              <a:rPr lang="ru-RU" sz="1200" b="1" dirty="0" err="1">
                <a:solidFill>
                  <a:schemeClr val="accent6">
                    <a:lumMod val="50000"/>
                  </a:schemeClr>
                </a:solidFill>
              </a:rPr>
              <a:t>беревенчатых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изб, поленниц, заборов, мостков, тонкая орнаментальная вязь текстильных узоров, кружево травы.</a:t>
            </a:r>
          </a:p>
        </p:txBody>
      </p:sp>
      <p:pic>
        <p:nvPicPr>
          <p:cNvPr id="4" name="Picture 4" descr="https://pp.userapi.com/c417325/v417325876/4cfe/ARmuUTdk5k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63" b="8456"/>
          <a:stretch/>
        </p:blipFill>
        <p:spPr bwMode="auto">
          <a:xfrm>
            <a:off x="1043608" y="1340768"/>
            <a:ext cx="3660782" cy="2714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6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</p:pic>
      <p:pic>
        <p:nvPicPr>
          <p:cNvPr id="6146" name="Picture 2" descr="https://pp.userapi.com/c417325/v417325876/4cad/Uubgzw4BTk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80928"/>
            <a:ext cx="3347864" cy="3046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6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</p:pic>
    </p:spTree>
    <p:extLst>
      <p:ext uri="{BB962C8B-B14F-4D97-AF65-F5344CB8AC3E}">
        <p14:creationId xmlns:p14="http://schemas.microsoft.com/office/powerpoint/2010/main" val="2809653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Â«ÐÐ¾ÑÑÑÐµÑ Ð´Ð¾ÑÑÐºÐ¸ Ð.Ð. ÐÐ¾Ð·Ð´ÐµÐµÐ²Ð¾Ð¹. Â» ÑÑÐ´Ð¾Ð¶Ð½Ð¸Ðº: ÐÑÐ¼Ð¾Ð»Ð¸Ð½ Ð ÐµÐ¼ ÐÐ¸ÐºÐ¾Ð»Ð°ÐµÐ²Ð¸Ñ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116687"/>
            <a:ext cx="3217365" cy="468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3" y="5282151"/>
            <a:ext cx="3435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«Портрет доярки Е.А. </a:t>
            </a:r>
            <a:r>
              <a:rPr lang="ru-RU" sz="1400" dirty="0" err="1" smtClean="0">
                <a:solidFill>
                  <a:schemeClr val="bg1"/>
                </a:solidFill>
              </a:rPr>
              <a:t>Поздеевой</a:t>
            </a:r>
            <a:r>
              <a:rPr lang="ru-RU" sz="1400" dirty="0" smtClean="0">
                <a:solidFill>
                  <a:schemeClr val="bg1"/>
                </a:solidFill>
              </a:rPr>
              <a:t>» </a:t>
            </a:r>
            <a:r>
              <a:rPr lang="ru-RU" sz="1400" dirty="0">
                <a:solidFill>
                  <a:schemeClr val="bg1"/>
                </a:solidFill>
              </a:rPr>
              <a:t>художник: Ермолин Рем Николаевич</a:t>
            </a:r>
          </a:p>
        </p:txBody>
      </p:sp>
      <p:pic>
        <p:nvPicPr>
          <p:cNvPr id="3076" name="Picture 4" descr="Â«ÐÐ¾ÑÑÑÐµÑ Ð¶ÐµÐ½Ñ Ð² ÑÑÑÑÑÐ¸Ð»ÐµÐ¼ÑÐºÐ¾Ð¼ Ð½Ð°ÑÑÐ´ÐµÂ» ÑÑÐ´Ð¾Ð¶Ð½Ð¸Ðº: ÐÑÐ¼Ð¾Ð»Ð¸Ð½ Ð ÐµÐ¼ ÐÐ¸ÐºÐ¾Ð»Ð°ÐµÐ²Ð¸Ñ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16687"/>
            <a:ext cx="3285296" cy="467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31936" y="5046904"/>
            <a:ext cx="31683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«Портрет жены в </a:t>
            </a:r>
            <a:r>
              <a:rPr lang="ru-RU" sz="1400" dirty="0" err="1">
                <a:solidFill>
                  <a:schemeClr val="bg1"/>
                </a:solidFill>
              </a:rPr>
              <a:t>устьцилемском</a:t>
            </a:r>
            <a:r>
              <a:rPr lang="ru-RU" sz="1400" dirty="0">
                <a:solidFill>
                  <a:schemeClr val="bg1"/>
                </a:solidFill>
              </a:rPr>
              <a:t> наряде» художник: Ермолин Рем Николаевич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2060945" y="620688"/>
            <a:ext cx="5341982" cy="648072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Устьцилемский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женский костюм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40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9337" y="3429000"/>
            <a:ext cx="4745228" cy="28189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</a:rPr>
              <a:t>«Облик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</a:rPr>
              <a:t>северянок в национальных костюмах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</a:rPr>
              <a:t>необыкновенно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</a:rPr>
              <a:t>живописен. Их наряд сочетает в себе большую декоративность, построенную на сочетании приглушенных тонов сарафана, рукавов блузки и яркого золотого шитья </a:t>
            </a:r>
            <a:r>
              <a:rPr lang="ru-RU" sz="1500" dirty="0" err="1">
                <a:solidFill>
                  <a:schemeClr val="accent6">
                    <a:lumMod val="50000"/>
                  </a:schemeClr>
                </a:solidFill>
              </a:rPr>
              <a:t>борков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</a:rPr>
              <a:t> и ластовиц, а также на тонкости цветовых решений в передаче фактуры и расцветки ткани, удивительной по многообразию оттенков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</a:rPr>
              <a:t>чистых тонов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</a:rPr>
              <a:t>. Свой национальный костюм </a:t>
            </a:r>
            <a:r>
              <a:rPr lang="ru-RU" sz="1500" dirty="0" err="1">
                <a:solidFill>
                  <a:schemeClr val="accent6">
                    <a:lumMod val="50000"/>
                  </a:schemeClr>
                </a:solidFill>
              </a:rPr>
              <a:t>усть-цилемки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</a:rPr>
              <a:t>носят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</a:rPr>
              <a:t>с большим достоинством, а сам крой его придает фигуре женщины величавую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</a:rPr>
              <a:t>статность».</a:t>
            </a:r>
            <a:endParaRPr lang="ru-RU" sz="15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4" name="Picture 2" descr="https://pp.userapi.com/c621625/v621625999/d965/Z8n0LKrJk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09" y="884867"/>
            <a:ext cx="2647195" cy="4794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1037990" y="5164006"/>
            <a:ext cx="2731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«Оля. </a:t>
            </a:r>
            <a:r>
              <a:rPr lang="ru-RU" sz="1200" dirty="0" err="1">
                <a:solidFill>
                  <a:schemeClr val="bg1"/>
                </a:solidFill>
              </a:rPr>
              <a:t>Устьцилемка</a:t>
            </a:r>
            <a:r>
              <a:rPr lang="ru-RU" sz="1200" dirty="0">
                <a:solidFill>
                  <a:schemeClr val="bg1"/>
                </a:solidFill>
              </a:rPr>
              <a:t>. » художник: Ермолин Рем Николаевич</a:t>
            </a:r>
          </a:p>
        </p:txBody>
      </p:sp>
      <p:pic>
        <p:nvPicPr>
          <p:cNvPr id="8196" name="Picture 4" descr="https://pp.userapi.com/c621625/v621625999/d94d/U9yWMfaPjw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4"/>
          <a:stretch/>
        </p:blipFill>
        <p:spPr bwMode="auto">
          <a:xfrm>
            <a:off x="4211960" y="884867"/>
            <a:ext cx="1870647" cy="2399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6156176" y="1164411"/>
            <a:ext cx="22322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Поляков Борис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</a:rPr>
              <a:t>Авксентьевич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Портрет диктора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</a:rPr>
              <a:t>усть-цилемского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радио </a:t>
            </a:r>
            <a:endParaRPr lang="ru-RU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В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. Носовой. 1978. Бумага, акварель.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96136" y="6334780"/>
            <a:ext cx="3275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https://vk.com/album-536324_171083623?act=comments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6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51041"/>
            <a:ext cx="6973866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26185" y="2891536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«На </a:t>
            </a:r>
            <a:r>
              <a:rPr lang="ru-RU" sz="1200" dirty="0" err="1">
                <a:solidFill>
                  <a:schemeClr val="bg1"/>
                </a:solidFill>
              </a:rPr>
              <a:t>усть-цилемской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свадьбе» </a:t>
            </a:r>
            <a:r>
              <a:rPr lang="ru-RU" sz="1200" dirty="0">
                <a:solidFill>
                  <a:schemeClr val="bg1"/>
                </a:solidFill>
              </a:rPr>
              <a:t>художник: Ермолин Рем Николаевич</a:t>
            </a:r>
          </a:p>
        </p:txBody>
      </p:sp>
      <p:pic>
        <p:nvPicPr>
          <p:cNvPr id="10" name="Picture 6" descr="https://pp.userapi.com/c621626/v621626999/11aa0/O9F-nDnKY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22137"/>
            <a:ext cx="2320029" cy="2635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57049" y="5786092"/>
            <a:ext cx="23200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Художник Сергей </a:t>
            </a:r>
            <a:r>
              <a:rPr lang="ru-RU" sz="1100" b="1" dirty="0" err="1" smtClean="0">
                <a:solidFill>
                  <a:schemeClr val="bg1"/>
                </a:solidFill>
              </a:rPr>
              <a:t>Онучкин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84379" y="393305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Костюмы, характеры, образы, бытовые особенности жителей Усть-Цильмы, сочетающие в себе традиции старины и современные устои, с большой достоверностью предстают перед зрителем в портретах, пейзажах и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натюрмортах.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3995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517</TotalTime>
  <Words>1354</Words>
  <Application>Microsoft Office PowerPoint</Application>
  <PresentationFormat>Экран (4:3)</PresentationFormat>
  <Paragraphs>101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Кнопка</vt:lpstr>
      <vt:lpstr>Ухтинское  представительство Межрегионального общественного движения «РУСЬ   ПЕЧОРСКАЯ» </vt:lpstr>
      <vt:lpstr>Презентация PowerPoint</vt:lpstr>
      <vt:lpstr>Отделения (землячества) «Общества Русь Печорская»: </vt:lpstr>
      <vt:lpstr>Презентация PowerPoint</vt:lpstr>
      <vt:lpstr>Презентация PowerPoint</vt:lpstr>
      <vt:lpstr>Усть-Цильма глазами художников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Историко-культурное общество земляков-устьцилемов в Ухте было основано в  День славянской письменности  и культуры 24 мая 1990 года.</vt:lpstr>
      <vt:lpstr>Презентация PowerPoint</vt:lpstr>
      <vt:lpstr>Презентация PowerPoint</vt:lpstr>
      <vt:lpstr>Презентация PowerPoint</vt:lpstr>
      <vt:lpstr>Фольклорно-этнографический ансамбль  «Русь Печорская»</vt:lpstr>
      <vt:lpstr>Презентация PowerPoint</vt:lpstr>
      <vt:lpstr>Презентация PowerPoint</vt:lpstr>
      <vt:lpstr>25 мая 2016 в Доме молодежи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50</cp:revision>
  <dcterms:created xsi:type="dcterms:W3CDTF">2018-03-21T06:07:33Z</dcterms:created>
  <dcterms:modified xsi:type="dcterms:W3CDTF">2018-08-02T06:23:22Z</dcterms:modified>
</cp:coreProperties>
</file>