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79" r:id="rId4"/>
    <p:sldId id="269" r:id="rId5"/>
    <p:sldId id="266" r:id="rId6"/>
    <p:sldId id="278" r:id="rId7"/>
    <p:sldId id="270" r:id="rId8"/>
    <p:sldId id="272" r:id="rId9"/>
    <p:sldId id="283" r:id="rId10"/>
    <p:sldId id="288" r:id="rId11"/>
    <p:sldId id="290" r:id="rId12"/>
    <p:sldId id="280" r:id="rId13"/>
    <p:sldId id="274" r:id="rId14"/>
    <p:sldId id="277" r:id="rId15"/>
    <p:sldId id="258" r:id="rId16"/>
    <p:sldId id="260" r:id="rId17"/>
    <p:sldId id="25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325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4" autoAdjust="0"/>
    <p:restoredTop sz="94660"/>
  </p:normalViewPr>
  <p:slideViewPr>
    <p:cSldViewPr>
      <p:cViewPr varScale="1">
        <p:scale>
          <a:sx n="96" d="100"/>
          <a:sy n="96" d="100"/>
        </p:scale>
        <p:origin x="-10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Станичное казачье общество</a:t>
            </a:r>
            <a:br>
              <a:rPr lang="ru-RU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«ОРДЕНА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ПРЕПОДОБНОГО СЕРГИЯ РАДОНЕЖСКОГО</a:t>
            </a:r>
            <a:b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СТАНИЦА УХТИНСКАЯ»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068960"/>
            <a:ext cx="6400800" cy="1473200"/>
          </a:xfrm>
        </p:spPr>
        <p:txBody>
          <a:bodyPr>
            <a:normAutofit/>
          </a:bodyPr>
          <a:lstStyle/>
          <a:p>
            <a:r>
              <a:rPr lang="ru-RU" sz="2400" b="1" dirty="0"/>
              <a:t>Коми </a:t>
            </a:r>
            <a:r>
              <a:rPr lang="ru-RU" sz="2400" b="1" dirty="0" smtClean="0"/>
              <a:t>республиканского казачьего отделения </a:t>
            </a:r>
            <a:r>
              <a:rPr lang="ru-RU" sz="2400" b="1" dirty="0"/>
              <a:t>станичного казачьего общества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180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Праздничные мероприятия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15937" y="3183555"/>
            <a:ext cx="216364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D4325"/>
                </a:solidFill>
              </a:rPr>
              <a:t>Освящение поклонного креста. В память о погибших казаках и всех православных </a:t>
            </a:r>
            <a:r>
              <a:rPr lang="ru-RU" sz="1400" b="1" dirty="0" smtClean="0">
                <a:solidFill>
                  <a:srgbClr val="2D4325"/>
                </a:solidFill>
              </a:rPr>
              <a:t>христиан убиенных </a:t>
            </a:r>
            <a:r>
              <a:rPr lang="ru-RU" sz="1400" b="1" dirty="0">
                <a:solidFill>
                  <a:srgbClr val="2D4325"/>
                </a:solidFill>
              </a:rPr>
              <a:t>в годы репрессий и Братоубийственном противостоянии, пронесшись кровавым вихрем по России. </a:t>
            </a:r>
          </a:p>
          <a:p>
            <a:pPr algn="ctr"/>
            <a:endParaRPr lang="ru-RU" sz="1400" b="1" dirty="0" smtClean="0">
              <a:solidFill>
                <a:srgbClr val="2D4325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2D4325"/>
                </a:solidFill>
              </a:rPr>
              <a:t>14 октября 2017 </a:t>
            </a:r>
            <a:r>
              <a:rPr lang="ru-RU" sz="1400" b="1" dirty="0">
                <a:solidFill>
                  <a:srgbClr val="2D4325"/>
                </a:solidFill>
              </a:rPr>
              <a:t>г.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4" name="Picture 4" descr="https://sun9-2.userapi.com/c840527/v840527888/182c9/Fv04gzE8I6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58"/>
          <a:stretch/>
        </p:blipFill>
        <p:spPr bwMode="auto">
          <a:xfrm>
            <a:off x="3666234" y="2686251"/>
            <a:ext cx="3093550" cy="368510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un9-1.userapi.com/c840520/v840520279/290a5/6j1TAtHjbj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2947" r="10392" b="4931"/>
          <a:stretch/>
        </p:blipFill>
        <p:spPr bwMode="auto">
          <a:xfrm>
            <a:off x="253379" y="2060848"/>
            <a:ext cx="3213980" cy="2321449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1371" y="4516800"/>
            <a:ext cx="32859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D4325"/>
                </a:solidFill>
              </a:rPr>
              <a:t>26 ноября </a:t>
            </a:r>
            <a:r>
              <a:rPr lang="ru-RU" sz="1400" b="1" dirty="0" smtClean="0">
                <a:solidFill>
                  <a:srgbClr val="2D4325"/>
                </a:solidFill>
              </a:rPr>
              <a:t>2017  года архиепископ </a:t>
            </a:r>
            <a:r>
              <a:rPr lang="ru-RU" sz="1400" b="1" dirty="0">
                <a:solidFill>
                  <a:srgbClr val="2D4325"/>
                </a:solidFill>
              </a:rPr>
              <a:t>Сыктывкарский и Коми-Зырянский Владыка Питирим освятил Храм во имя святых Муромских чудотворцев Петра и Февронии в </a:t>
            </a:r>
            <a:r>
              <a:rPr lang="ru-RU" sz="1400" b="1" dirty="0" smtClean="0">
                <a:solidFill>
                  <a:srgbClr val="2D4325"/>
                </a:solidFill>
              </a:rPr>
              <a:t>поселке </a:t>
            </a:r>
            <a:r>
              <a:rPr lang="ru-RU" sz="1400" b="1" dirty="0">
                <a:solidFill>
                  <a:srgbClr val="2D4325"/>
                </a:solidFill>
              </a:rPr>
              <a:t>Боровой </a:t>
            </a:r>
            <a:r>
              <a:rPr lang="ru-RU" sz="1400" b="1" dirty="0" smtClean="0">
                <a:solidFill>
                  <a:srgbClr val="2D4325"/>
                </a:solidFill>
              </a:rPr>
              <a:t>Ухтинского района. </a:t>
            </a:r>
            <a:r>
              <a:rPr lang="ru-RU" sz="1400" b="1" dirty="0">
                <a:solidFill>
                  <a:srgbClr val="2D4325"/>
                </a:solidFill>
              </a:rPr>
              <a:t>В праздничном мероприятии приняли участие казаки станицы Ухтинской ООК РК </a:t>
            </a:r>
            <a:r>
              <a:rPr lang="ru-RU" sz="1400" b="1" dirty="0" smtClean="0">
                <a:solidFill>
                  <a:srgbClr val="2D4325"/>
                </a:solidFill>
              </a:rPr>
              <a:t>ОСКО.</a:t>
            </a:r>
            <a:endParaRPr lang="ru-RU" sz="1400" b="1" dirty="0">
              <a:solidFill>
                <a:srgbClr val="2D4325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379" y="6270048"/>
            <a:ext cx="2506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деятельность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5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400" b="1" dirty="0" smtClean="0">
                <a:ln/>
                <a:solidFill>
                  <a:schemeClr val="accent3"/>
                </a:solidFill>
              </a:rPr>
              <a:t>Работа с кадетами</a:t>
            </a:r>
            <a:endParaRPr lang="ru-RU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6" descr="https://sun9-1.userapi.com/c840527/v840527888/18240/dEwNkTAorg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4796" b="3088"/>
          <a:stretch/>
        </p:blipFill>
        <p:spPr bwMode="auto">
          <a:xfrm>
            <a:off x="4701875" y="4077073"/>
            <a:ext cx="4170652" cy="2396204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49820" y="2636912"/>
            <a:ext cx="4274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D4325"/>
                </a:solidFill>
              </a:rPr>
              <a:t>Встреча атамана ОСКО с кадетами </a:t>
            </a:r>
            <a:r>
              <a:rPr lang="ru-RU" dirty="0" err="1">
                <a:solidFill>
                  <a:srgbClr val="2D4325"/>
                </a:solidFill>
              </a:rPr>
              <a:t>казачьго</a:t>
            </a:r>
            <a:r>
              <a:rPr lang="ru-RU" dirty="0">
                <a:solidFill>
                  <a:srgbClr val="2D4325"/>
                </a:solidFill>
              </a:rPr>
              <a:t> кадетского класса </a:t>
            </a:r>
            <a:endParaRPr lang="ru-RU" dirty="0" smtClean="0">
              <a:solidFill>
                <a:srgbClr val="2D4325"/>
              </a:solidFill>
            </a:endParaRPr>
          </a:p>
          <a:p>
            <a:pPr algn="ctr"/>
            <a:r>
              <a:rPr lang="ru-RU" dirty="0" smtClean="0">
                <a:solidFill>
                  <a:srgbClr val="2D4325"/>
                </a:solidFill>
              </a:rPr>
              <a:t>МБОУ «СОШ </a:t>
            </a:r>
            <a:r>
              <a:rPr lang="ru-RU" dirty="0">
                <a:solidFill>
                  <a:srgbClr val="2D4325"/>
                </a:solidFill>
              </a:rPr>
              <a:t>№ </a:t>
            </a:r>
            <a:r>
              <a:rPr lang="ru-RU" dirty="0" smtClean="0">
                <a:solidFill>
                  <a:srgbClr val="2D4325"/>
                </a:solidFill>
              </a:rPr>
              <a:t>18» г. Ухты.</a:t>
            </a:r>
          </a:p>
          <a:p>
            <a:pPr algn="ctr"/>
            <a:r>
              <a:rPr lang="ru-RU" dirty="0" smtClean="0">
                <a:solidFill>
                  <a:srgbClr val="2D4325"/>
                </a:solidFill>
              </a:rPr>
              <a:t> 14 октября 2017 </a:t>
            </a:r>
            <a:r>
              <a:rPr lang="ru-RU" dirty="0">
                <a:solidFill>
                  <a:srgbClr val="2D4325"/>
                </a:solidFill>
              </a:rPr>
              <a:t>г.</a:t>
            </a:r>
          </a:p>
        </p:txBody>
      </p:sp>
      <p:pic>
        <p:nvPicPr>
          <p:cNvPr id="8" name="Picture 2" descr="https://pp.userapi.com/c845219/v845219630/4ba34/5GDiBUFBdG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7942"/>
          <a:stretch/>
        </p:blipFill>
        <p:spPr bwMode="auto">
          <a:xfrm>
            <a:off x="251520" y="2204864"/>
            <a:ext cx="4190580" cy="2721039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5275175"/>
            <a:ext cx="4160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2D4325"/>
                </a:solidFill>
              </a:rPr>
              <a:t>Кадеты </a:t>
            </a:r>
            <a:r>
              <a:rPr lang="ru-RU" dirty="0">
                <a:solidFill>
                  <a:srgbClr val="2D4325"/>
                </a:solidFill>
              </a:rPr>
              <a:t>МБОУ </a:t>
            </a:r>
            <a:r>
              <a:rPr lang="ru-RU" dirty="0" smtClean="0">
                <a:solidFill>
                  <a:srgbClr val="2D4325"/>
                </a:solidFill>
              </a:rPr>
              <a:t>«СОШ </a:t>
            </a:r>
            <a:r>
              <a:rPr lang="ru-RU" dirty="0">
                <a:solidFill>
                  <a:srgbClr val="2D4325"/>
                </a:solidFill>
              </a:rPr>
              <a:t>№ </a:t>
            </a:r>
            <a:r>
              <a:rPr lang="ru-RU" dirty="0" smtClean="0">
                <a:solidFill>
                  <a:srgbClr val="2D4325"/>
                </a:solidFill>
              </a:rPr>
              <a:t>18» г</a:t>
            </a:r>
            <a:r>
              <a:rPr lang="ru-RU" dirty="0">
                <a:solidFill>
                  <a:srgbClr val="2D4325"/>
                </a:solidFill>
              </a:rPr>
              <a:t>. </a:t>
            </a:r>
            <a:r>
              <a:rPr lang="ru-RU" dirty="0" smtClean="0">
                <a:solidFill>
                  <a:srgbClr val="2D4325"/>
                </a:solidFill>
              </a:rPr>
              <a:t>Ухты </a:t>
            </a:r>
          </a:p>
          <a:p>
            <a:pPr algn="ctr"/>
            <a:r>
              <a:rPr lang="ru-RU" dirty="0" smtClean="0">
                <a:solidFill>
                  <a:srgbClr val="2D4325"/>
                </a:solidFill>
              </a:rPr>
              <a:t>на Параде </a:t>
            </a:r>
            <a:r>
              <a:rPr lang="ru-RU" dirty="0">
                <a:solidFill>
                  <a:srgbClr val="2D4325"/>
                </a:solidFill>
              </a:rPr>
              <a:t>Победы 09 мая 2018 г. </a:t>
            </a:r>
          </a:p>
          <a:p>
            <a:pPr algn="ctr"/>
            <a:r>
              <a:rPr lang="ru-RU" dirty="0" smtClean="0">
                <a:solidFill>
                  <a:srgbClr val="2D4325"/>
                </a:solidFill>
              </a:rPr>
              <a:t> </a:t>
            </a:r>
            <a:endParaRPr lang="ru-RU" dirty="0">
              <a:solidFill>
                <a:srgbClr val="2D43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58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pp.userapi.com/c840127/v840127308/4b624/Pv2n9oMMau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pp.userapi.com/c840127/v840127308/4b624/Pv2n9oMMau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05" t="17229" r="22500"/>
          <a:stretch/>
        </p:blipFill>
        <p:spPr bwMode="auto">
          <a:xfrm>
            <a:off x="307975" y="2132856"/>
            <a:ext cx="3634784" cy="3012668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p.userapi.com/c840127/v840127308/4b5f2/tEZJ3Tl2nn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12193" r="3884" b="2884"/>
          <a:stretch/>
        </p:blipFill>
        <p:spPr bwMode="auto">
          <a:xfrm>
            <a:off x="4064641" y="3356992"/>
            <a:ext cx="4815856" cy="3096344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5432" y="548680"/>
            <a:ext cx="8373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Рождественские образовательные чтения </a:t>
            </a:r>
            <a:r>
              <a:rPr lang="ru-RU" sz="2400" b="1" dirty="0" smtClean="0">
                <a:solidFill>
                  <a:schemeClr val="bg1"/>
                </a:solidFill>
              </a:rPr>
              <a:t>в г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Сыктывкар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"Казачество в Республике Коми история и современность"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00017" y="194819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23.11.2017 г.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7975" y="5747660"/>
            <a:ext cx="2506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деятельность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538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 форме одежды и знаках различия</a:t>
            </a:r>
            <a:endParaRPr lang="ru-RU" sz="3200" dirty="0"/>
          </a:p>
        </p:txBody>
      </p:sp>
      <p:pic>
        <p:nvPicPr>
          <p:cNvPr id="8194" name="Picture 2" descr="http://kazaki-ukhta.ucoz.net/_fr/0/5441537.pn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6" t="6220" r="10440" b="5681"/>
          <a:stretch/>
        </p:blipFill>
        <p:spPr bwMode="auto">
          <a:xfrm>
            <a:off x="251520" y="1933964"/>
            <a:ext cx="3024336" cy="469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kazaki-ukhta.ucoz.net/_fr/0/2810539.pn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t="3351" r="9264" b="48435"/>
          <a:stretch/>
        </p:blipFill>
        <p:spPr bwMode="auto">
          <a:xfrm>
            <a:off x="3419872" y="2564904"/>
            <a:ext cx="2869949" cy="2401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kazaki-ukhta.ucoz.net/_fr/0/5444259.pn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" t="48199" r="13062" b="28664"/>
          <a:stretch/>
        </p:blipFill>
        <p:spPr bwMode="auto">
          <a:xfrm>
            <a:off x="3440927" y="5250939"/>
            <a:ext cx="2827838" cy="1124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72200" y="2586962"/>
            <a:ext cx="264604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2D4325"/>
                </a:solidFill>
              </a:rPr>
              <a:t>   </a:t>
            </a:r>
            <a:r>
              <a:rPr lang="ru-RU" sz="1300" dirty="0" smtClean="0">
                <a:solidFill>
                  <a:srgbClr val="2D4325"/>
                </a:solidFill>
              </a:rPr>
              <a:t>Геральдическая </a:t>
            </a:r>
            <a:r>
              <a:rPr lang="ru-RU" sz="1300" dirty="0">
                <a:solidFill>
                  <a:srgbClr val="2D4325"/>
                </a:solidFill>
              </a:rPr>
              <a:t>комиссия, обобщив пожелания атаманов войсковых казачьих обществ, создала рабочую группу, в которую вошли признанные специалисты в области </a:t>
            </a:r>
            <a:r>
              <a:rPr lang="ru-RU" sz="1300" dirty="0" err="1" smtClean="0">
                <a:solidFill>
                  <a:srgbClr val="2D4325"/>
                </a:solidFill>
              </a:rPr>
              <a:t>униформологии</a:t>
            </a:r>
            <a:r>
              <a:rPr lang="ru-RU" sz="1300" dirty="0" smtClean="0">
                <a:solidFill>
                  <a:srgbClr val="2D4325"/>
                </a:solidFill>
              </a:rPr>
              <a:t>. Комиссия </a:t>
            </a:r>
            <a:r>
              <a:rPr lang="ru-RU" sz="1300" dirty="0" err="1" smtClean="0">
                <a:solidFill>
                  <a:srgbClr val="2D4325"/>
                </a:solidFill>
              </a:rPr>
              <a:t>высту</a:t>
            </a:r>
            <a:r>
              <a:rPr lang="ru-RU" sz="1300" dirty="0" smtClean="0">
                <a:solidFill>
                  <a:srgbClr val="2D4325"/>
                </a:solidFill>
              </a:rPr>
              <a:t>-пила </a:t>
            </a:r>
            <a:r>
              <a:rPr lang="ru-RU" sz="1300" dirty="0">
                <a:solidFill>
                  <a:srgbClr val="2D4325"/>
                </a:solidFill>
              </a:rPr>
              <a:t>с </a:t>
            </a:r>
            <a:r>
              <a:rPr lang="ru-RU" sz="1300" dirty="0" smtClean="0">
                <a:solidFill>
                  <a:srgbClr val="2D4325"/>
                </a:solidFill>
              </a:rPr>
              <a:t>предложением </a:t>
            </a:r>
            <a:r>
              <a:rPr lang="ru-RU" sz="1300" dirty="0" err="1" smtClean="0">
                <a:solidFill>
                  <a:srgbClr val="2D4325"/>
                </a:solidFill>
              </a:rPr>
              <a:t>подгото</a:t>
            </a:r>
            <a:r>
              <a:rPr lang="ru-RU" sz="1300" dirty="0" smtClean="0">
                <a:solidFill>
                  <a:srgbClr val="2D4325"/>
                </a:solidFill>
              </a:rPr>
              <a:t>-вить </a:t>
            </a:r>
            <a:r>
              <a:rPr lang="ru-RU" sz="1300" dirty="0">
                <a:solidFill>
                  <a:srgbClr val="2D4325"/>
                </a:solidFill>
              </a:rPr>
              <a:t>новый Указ Президента </a:t>
            </a:r>
            <a:r>
              <a:rPr lang="ru-RU" sz="1300" dirty="0" smtClean="0">
                <a:solidFill>
                  <a:srgbClr val="2D4325"/>
                </a:solidFill>
              </a:rPr>
              <a:t>Российской Федерации </a:t>
            </a:r>
            <a:r>
              <a:rPr lang="ru-RU" sz="1300" dirty="0">
                <a:solidFill>
                  <a:srgbClr val="2D4325"/>
                </a:solidFill>
              </a:rPr>
              <a:t>о форменной одежде членов войсковых казачьих </a:t>
            </a:r>
            <a:r>
              <a:rPr lang="ru-RU" sz="1300" dirty="0" smtClean="0">
                <a:solidFill>
                  <a:srgbClr val="2D4325"/>
                </a:solidFill>
              </a:rPr>
              <a:t>обществ. Такой </a:t>
            </a:r>
            <a:r>
              <a:rPr lang="ru-RU" sz="1300" dirty="0">
                <a:solidFill>
                  <a:srgbClr val="2D4325"/>
                </a:solidFill>
              </a:rPr>
              <a:t>Указ «О форме одежды и знаках различия по чинам членов казачьих обществ, внесенных </a:t>
            </a:r>
            <a:r>
              <a:rPr lang="ru-RU" sz="1300" dirty="0" smtClean="0">
                <a:solidFill>
                  <a:srgbClr val="2D4325"/>
                </a:solidFill>
              </a:rPr>
              <a:t>в государственный </a:t>
            </a:r>
            <a:r>
              <a:rPr lang="ru-RU" sz="1300" dirty="0">
                <a:solidFill>
                  <a:srgbClr val="2D4325"/>
                </a:solidFill>
              </a:rPr>
              <a:t>реестр казачьих обществ в Российской Федерации» был подписан Президентом в феврале 2010 </a:t>
            </a:r>
            <a:r>
              <a:rPr lang="ru-RU" sz="1300" dirty="0" smtClean="0">
                <a:solidFill>
                  <a:srgbClr val="2D4325"/>
                </a:solidFill>
              </a:rPr>
              <a:t>г.</a:t>
            </a:r>
            <a:endParaRPr lang="ru-RU" sz="1300" dirty="0">
              <a:solidFill>
                <a:srgbClr val="2D43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57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Традиционный </a:t>
            </a:r>
            <a:r>
              <a:rPr lang="ru-RU" sz="3200" dirty="0"/>
              <a:t>русский военный </a:t>
            </a:r>
            <a:r>
              <a:rPr lang="ru-RU" sz="3200" dirty="0" smtClean="0"/>
              <a:t>силуэт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4928" y="2492896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dirty="0" smtClean="0"/>
              <a:t>     Основные </a:t>
            </a:r>
            <a:r>
              <a:rPr lang="ru-RU" sz="1400" dirty="0"/>
              <a:t>его составляющие: цветная фуражка с небольшой тульей, цветными околышами и кантами, без наружных декоративных ремешков; </a:t>
            </a:r>
            <a:r>
              <a:rPr lang="ru-RU" sz="1400" dirty="0" err="1"/>
              <a:t>приталеный</a:t>
            </a:r>
            <a:r>
              <a:rPr lang="ru-RU" sz="1400" dirty="0"/>
              <a:t> китель с высокой застежкой, накладными нагрудными карманами и боковыми прорезными карманами, все с клапанами; пристежные, а не пришивные, погоны, цветные петлицы с эмблемой (шитьем); брюки, заправленные в сапоги.</a:t>
            </a:r>
          </a:p>
          <a:p>
            <a:pPr algn="just" fontAlgn="base"/>
            <a:r>
              <a:rPr lang="ru-RU" sz="1400" dirty="0" smtClean="0"/>
              <a:t>    В </a:t>
            </a:r>
            <a:r>
              <a:rPr lang="ru-RU" sz="1400" dirty="0"/>
              <a:t>этом комплексе ярче выделяется и казачья особенность - одежда из сукна традиционных войсковых цветов (синего и темно-зеленого), ее отделка прикладным сукном (красным, светло-синим, желтым), использование серебристого приборного металла. Особый колорит придают меховые папахи с цветным верхом, синие шаровары (для всех) с цветными лампасами, обшлага с мыском (символическая принадлежность к кавалерии).</a:t>
            </a:r>
          </a:p>
          <a:p>
            <a:pPr algn="just" fontAlgn="base"/>
            <a:r>
              <a:rPr lang="ru-RU" sz="1400" dirty="0" smtClean="0"/>
              <a:t>    При </a:t>
            </a:r>
            <a:r>
              <a:rPr lang="ru-RU" sz="1400" dirty="0"/>
              <a:t>этом форменная одежда, выполненная в национальных военных традициях, зрительно отличается от форменной одежды российских вооруженных сил и специальных служб. Это и небольшие цветные фуражки с серебристыми кокардами нового образца, и отделка кителей цветными кантами, цветные петлицы с эмблемой в виде двух перекрещенных шашек, пристежные серебристые галунные погоны с золотистыми звездочками, белые металлические пуговицы с малыми гербами войсковых казачьих обществ, большие цветные нарукавные знаки на правую и левую стороны и т.п.</a:t>
            </a:r>
          </a:p>
          <a:p>
            <a:pPr algn="just" fontAlgn="base"/>
            <a:r>
              <a:rPr lang="ru-RU" sz="1400" dirty="0" smtClean="0"/>
              <a:t>    Следует </a:t>
            </a:r>
            <a:r>
              <a:rPr lang="ru-RU" sz="1400" dirty="0"/>
              <a:t>иметь в виду, что казачий форменный костюм становится таковым только при использовании всей совокупности его элементов. Отсутствие или искажение любого предмета разрушает образ современного казака.</a:t>
            </a:r>
          </a:p>
        </p:txBody>
      </p:sp>
    </p:spTree>
    <p:extLst>
      <p:ext uri="{BB962C8B-B14F-4D97-AF65-F5344CB8AC3E}">
        <p14:creationId xmlns:p14="http://schemas.microsoft.com/office/powerpoint/2010/main" val="360919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Казаки и казачья жизнь глазами художников</a:t>
            </a:r>
            <a:endParaRPr lang="ru-RU" sz="2800" b="1" dirty="0"/>
          </a:p>
        </p:txBody>
      </p:sp>
      <p:pic>
        <p:nvPicPr>
          <p:cNvPr id="3074" name="Picture 2" descr="640px-Sergiy_Vasylkivskiy-_Zaporoz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5449"/>
            <a:ext cx="2952328" cy="4413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4366" y="2031248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«Запорожец </a:t>
            </a:r>
            <a:r>
              <a:rPr lang="ru-RU" sz="1200" i="1" dirty="0">
                <a:solidFill>
                  <a:schemeClr val="bg1"/>
                </a:solidFill>
              </a:rPr>
              <a:t>в </a:t>
            </a:r>
            <a:r>
              <a:rPr lang="ru-RU" sz="1200" i="1" dirty="0" smtClean="0">
                <a:solidFill>
                  <a:schemeClr val="bg1"/>
                </a:solidFill>
              </a:rPr>
              <a:t>дозоре», </a:t>
            </a:r>
            <a:r>
              <a:rPr lang="ru-RU" sz="1200" i="1" dirty="0">
                <a:solidFill>
                  <a:schemeClr val="bg1"/>
                </a:solidFill>
              </a:rPr>
              <a:t>1899 год, Художник Васильковский Сергей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3076" name="Picture 4" descr="ÐÐ°Ð²ÐµÐ» Ð ÑÐ¶ÐµÐ½ÐºÐ¾.  &quot;Ð¡Ð¸Ð±Ð¸ÑÑÐºÐ¸Ðµ ÐºÐ°Ð·Ð°ÐºÐ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300" y="2972353"/>
            <a:ext cx="4118032" cy="307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37789" y="2987881"/>
            <a:ext cx="264007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Павел Рыженко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"Сибирские казаки"</a:t>
            </a:r>
          </a:p>
        </p:txBody>
      </p:sp>
    </p:spTree>
    <p:extLst>
      <p:ext uri="{BB962C8B-B14F-4D97-AF65-F5344CB8AC3E}">
        <p14:creationId xmlns:p14="http://schemas.microsoft.com/office/powerpoint/2010/main" val="217364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27" y="692696"/>
            <a:ext cx="5408994" cy="1080120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Казаки глазами немецкого </a:t>
            </a:r>
            <a:r>
              <a:rPr lang="ru-RU" sz="3100" b="1" dirty="0" smtClean="0"/>
              <a:t>художника</a:t>
            </a:r>
            <a:br>
              <a:rPr lang="ru-RU" sz="3100" b="1" dirty="0" smtClean="0"/>
            </a:br>
            <a:r>
              <a:rPr lang="ru-RU" sz="3100" b="1" dirty="0" smtClean="0"/>
              <a:t> </a:t>
            </a:r>
            <a:r>
              <a:rPr lang="ru-RU" sz="3100" b="1" dirty="0"/>
              <a:t>Герберта </a:t>
            </a:r>
            <a:r>
              <a:rPr lang="ru-RU" sz="3100" b="1" dirty="0" err="1"/>
              <a:t>Кнотеля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8105" y="2492896"/>
            <a:ext cx="345638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/>
              <a:t>    После </a:t>
            </a:r>
            <a:r>
              <a:rPr lang="ru-RU" sz="1300" dirty="0"/>
              <a:t>победы </a:t>
            </a:r>
            <a:r>
              <a:rPr lang="ru-RU" sz="1300" dirty="0" smtClean="0"/>
              <a:t>в </a:t>
            </a:r>
            <a:r>
              <a:rPr lang="ru-RU" sz="1300" dirty="0"/>
              <a:t>мае 1945 года на территории </a:t>
            </a:r>
            <a:r>
              <a:rPr lang="ru-RU" sz="1300" dirty="0" smtClean="0"/>
              <a:t>Германии продолжало </a:t>
            </a:r>
            <a:r>
              <a:rPr lang="ru-RU" sz="1300" dirty="0"/>
              <a:t>оставаться большое количество военных </a:t>
            </a:r>
            <a:r>
              <a:rPr lang="ru-RU" sz="1300" dirty="0" smtClean="0"/>
              <a:t>(и </a:t>
            </a:r>
            <a:r>
              <a:rPr lang="ru-RU" sz="1300" dirty="0"/>
              <a:t>в том </a:t>
            </a:r>
            <a:r>
              <a:rPr lang="ru-RU" sz="1300" dirty="0" smtClean="0"/>
              <a:t>числе) </a:t>
            </a:r>
            <a:r>
              <a:rPr lang="ru-RU" sz="1300" dirty="0"/>
              <a:t>— советских </a:t>
            </a:r>
            <a:r>
              <a:rPr lang="ru-RU" sz="1300" dirty="0" smtClean="0"/>
              <a:t>солдат. Для того, </a:t>
            </a:r>
            <a:r>
              <a:rPr lang="ru-RU" sz="1300" dirty="0"/>
              <a:t>чтобы представители армий союзников обрели возможность их определенным образом идентифицировать и различать между </a:t>
            </a:r>
            <a:r>
              <a:rPr lang="ru-RU" sz="1300" dirty="0" smtClean="0"/>
              <a:t>собой, </a:t>
            </a:r>
            <a:r>
              <a:rPr lang="ru-RU" sz="1300" dirty="0"/>
              <a:t>в срочном порядке был подготовлен набор опознавательных открыток, который был выпущен в 1946 году в Париже в виде книжки. Автором рисунков для этих открыток </a:t>
            </a:r>
            <a:r>
              <a:rPr lang="ru-RU" sz="1300" dirty="0" smtClean="0"/>
              <a:t>стал </a:t>
            </a:r>
            <a:r>
              <a:rPr lang="ru-RU" sz="1300" dirty="0"/>
              <a:t>известный немецкий художник–униформист Герберт </a:t>
            </a:r>
            <a:r>
              <a:rPr lang="ru-RU" sz="1300" dirty="0" err="1"/>
              <a:t>Кнотель</a:t>
            </a:r>
            <a:r>
              <a:rPr lang="ru-RU" sz="1300" dirty="0"/>
              <a:t>. Какими увидели казаков  советской армии жители поверженной Германии в 1945 году?</a:t>
            </a:r>
          </a:p>
          <a:p>
            <a:pPr algn="just"/>
            <a:r>
              <a:rPr lang="ru-RU" sz="1300" dirty="0"/>
              <a:t>На этот вопрос частично могут дать ответ сохранившиеся до наших дней рисунки художника-униформиста Герберта </a:t>
            </a:r>
            <a:r>
              <a:rPr lang="ru-RU" sz="1300" dirty="0" err="1"/>
              <a:t>Кнотеля</a:t>
            </a:r>
            <a:r>
              <a:rPr lang="ru-RU" sz="1300" dirty="0"/>
              <a:t>.</a:t>
            </a:r>
          </a:p>
        </p:txBody>
      </p:sp>
      <p:pic>
        <p:nvPicPr>
          <p:cNvPr id="1026" name="Picture 2" descr="ÐÐµÐ¹ÑÐµÐ½Ð°Ð½Ñ Ð¸Ð· ÐºÐ°Ð²Ð°Ð»ÐµÑÐ¸Ð¹ÑÐºÐ¾Ð³Ð¾ Ð¿Ð¾Ð´ÑÐ°Ð·Ð´ÐµÐ»ÐµÐ½Ð¸Ñ ÐºÑÐ±Ð°Ð½ÑÐºÐ¸Ñ ÐºÐ°Ð·Ð°ÐºÐ¾Ð² ÐÐ°Ð·Ð°ÐºÐ¸ Ð³Ð»Ð°Ð·Ð°Ð¼Ð¸ Ð½ÐµÐ¼ÐµÑÐºÐ¾Ð³Ð¾ ÑÑÐ´Ð¾Ð¶Ð½Ð¸ÐºÐ° ÐÐµÑÐ±ÐµÑÑÐ° ÐÐ½Ð¾ÑÐµÐ»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376264" cy="4351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Ð¿Ð¸ÑÐ°Ð½ Ð¸Ð· Ð¿Ð¾Ð´ÑÐ°Ð·Ð´ÐµÐ»ÐµÐ½Ð¸Ñ ÐºÑÐ±Ð°Ð½ÑÐºÐ¸Ñ ÐºÐ°Ð·Ð°ÐºÐ¾Ð² ÐÐ°Ð·Ð°ÐºÐ¸ Ð³Ð»Ð°Ð·Ð°Ð¼Ð¸ Ð½ÐµÐ¼ÐµÑÐºÐ¾Ð³Ð¾ ÑÑÐ´Ð¾Ð¶Ð½Ð¸ÐºÐ° ÐÐµÑÐ±ÐµÑÑÐ° ÐÐ½Ð¾ÑÐµÐ»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13327" r="7840" b="2118"/>
          <a:stretch/>
        </p:blipFill>
        <p:spPr bwMode="auto">
          <a:xfrm>
            <a:off x="2769940" y="2354382"/>
            <a:ext cx="2627034" cy="3985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Ð¾Ð½ÑÐºÐ¾Ð¹ ÐºÐ°Ð·Ð°Ðº ÐÐ°Ð·Ð°ÐºÐ¸ Ð³Ð»Ð°Ð·Ð°Ð¼Ð¸ Ð½ÐµÐ¼ÐµÑÐºÐ¾Ð³Ð¾ ÑÑÐ´Ð¾Ð¶Ð½Ð¸ÐºÐ° ÐÐµÑÐ±ÐµÑÑÐ° ÐÐ½Ð¾ÑÐµÐ»Ñ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14853" r="6015" b="3394"/>
          <a:stretch/>
        </p:blipFill>
        <p:spPr bwMode="auto">
          <a:xfrm>
            <a:off x="7227538" y="332656"/>
            <a:ext cx="1486029" cy="200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ÐÐ°Ð¿Ð¸ÑÐ°Ð½ ÐºÐ°Ð²Ð°Ð»ÐµÑÐ¸Ð¸ ÐÐ°Ð·Ð°ÐºÐ¸ Ð³Ð»Ð°Ð·Ð°Ð¼Ð¸ Ð½ÐµÐ¼ÐµÑÐºÐ¾Ð³Ð¾ ÑÑÐ´Ð¾Ð¶Ð½Ð¸ÐºÐ° ÐÐµÑÐ±ÐµÑÑÐ° ÐÐ½Ð¾ÑÐµÐ»Ñ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t="13512" r="10796" b="3513"/>
          <a:stretch/>
        </p:blipFill>
        <p:spPr bwMode="auto">
          <a:xfrm>
            <a:off x="5652120" y="332656"/>
            <a:ext cx="1445096" cy="201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0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085184"/>
            <a:ext cx="8334221" cy="158417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600" dirty="0" smtClean="0"/>
              <a:t>    </a:t>
            </a:r>
            <a:r>
              <a:rPr lang="ru-RU" sz="2100" dirty="0" smtClean="0"/>
              <a:t>Казак </a:t>
            </a:r>
            <a:r>
              <a:rPr lang="ru-RU" sz="2100" dirty="0"/>
              <a:t>— образец настоящего мужчины. Военная выправка и красивая форма, личная ответственность за принятые решения, трудолюбие, патриотизм, верность своему слову и приверженность семейным традициям — все эти ценности издавна отличали казаков.</a:t>
            </a:r>
          </a:p>
          <a:p>
            <a:pPr marL="0" indent="0" algn="just">
              <a:buNone/>
            </a:pPr>
            <a:r>
              <a:rPr lang="ru-RU" sz="2100" dirty="0"/>
              <a:t>Во все времена казаки были моральным образцом для своих современников. Все это в совокупности давно привлекает русских художников, от Сурикова до современных живописцев. </a:t>
            </a:r>
            <a:endParaRPr lang="ru-RU" sz="2100" dirty="0" smtClean="0"/>
          </a:p>
          <a:p>
            <a:endParaRPr lang="ru-RU" sz="2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Картины, отражающие жизнь казака</a:t>
            </a:r>
            <a:endParaRPr lang="ru-RU" sz="2800" b="1" dirty="0"/>
          </a:p>
        </p:txBody>
      </p:sp>
      <p:pic>
        <p:nvPicPr>
          <p:cNvPr id="2050" name="Picture 2" descr="4326 ÐÐ°Ð·Ð°ÑÐµÑÑÐ²Ð¾ Ð² ÑÑÑÑÐºÐ¾Ð¹ Ð¶Ð¸Ð²Ð¾Ð¿Ð¸Ñ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12908"/>
            <a:ext cx="3611860" cy="2407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2612908"/>
            <a:ext cx="3611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2">
                    <a:lumMod val="75000"/>
                  </a:schemeClr>
                </a:solidFill>
              </a:rPr>
              <a:t>Василий Суриков, «Казаки в лодке», 1895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год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586645"/>
            <a:ext cx="35823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http://kazaki-marino.ru/istoriya-kazachestva/kazachestvo-v-russkoj-zhivopisi.html</a:t>
            </a:r>
            <a:endParaRPr lang="ru-RU" sz="11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13326"/>
            <a:ext cx="2060398" cy="2707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104" y="2313326"/>
            <a:ext cx="2232248" cy="2722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2868" y="1963083"/>
            <a:ext cx="27854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Василий 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>Суриков. Эскизы </a:t>
            </a:r>
            <a:r>
              <a:rPr lang="ru-RU" sz="1200" dirty="0">
                <a:solidFill>
                  <a:schemeClr val="bg2">
                    <a:lumMod val="25000"/>
                  </a:schemeClr>
                </a:solidFill>
              </a:rPr>
              <a:t>к картинам </a:t>
            </a:r>
          </a:p>
        </p:txBody>
      </p:sp>
    </p:spTree>
    <p:extLst>
      <p:ext uri="{BB962C8B-B14F-4D97-AF65-F5344CB8AC3E}">
        <p14:creationId xmlns:p14="http://schemas.microsoft.com/office/powerpoint/2010/main" val="299204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05472"/>
            <a:ext cx="4371366" cy="451046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Первые 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шаги по организации казаков города Ухты были сделаны в октябре 1992 года.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Местные 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казаки при создании станицы «Ухтинской» руководствовались целью быть полезными городу, республике, России, что и было записано в протоколе № 1 «Схода потомков казаков России» от 18 сентября 1992 года. Тогда их было всего двенадцать. В это же время был принят Устав Ухтинского отделения Союза казачьих войск России. Согласно Уставу высшим представительным органом управления станицы Ухтинской является сбор (Круг) выборных делегатов казачьих обществ. Станичный Круг составляют: атаман станицы, его заместители, правление станицы, совет стариков, суд чести станицы и казаки.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  В 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составе правления станицы Ухтинская: Постельный Николай Анатольевич  - Атаман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станицы (четвертый по счету), 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Климовский Андрей Валерьевич – товарищ Атамана, </a:t>
            </a:r>
            <a:r>
              <a:rPr lang="ru-RU" sz="2900" dirty="0" err="1">
                <a:solidFill>
                  <a:schemeClr val="accent3">
                    <a:lumMod val="50000"/>
                  </a:schemeClr>
                </a:solidFill>
              </a:rPr>
              <a:t>Журова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 Наталья Юрьевна – писарь станицы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   Основатели 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Ухтинского казачьего общества - академик РАН Г. В. </a:t>
            </a:r>
            <a:r>
              <a:rPr lang="ru-RU" sz="2900" dirty="0" err="1">
                <a:solidFill>
                  <a:schemeClr val="accent3">
                    <a:lumMod val="50000"/>
                  </a:schemeClr>
                </a:solidFill>
              </a:rPr>
              <a:t>Рассохин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, профессор А.И. Дьяконов, старейшина В.Г. Морозов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атаман Ухтинского казачества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- В.Н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900" dirty="0" smtClean="0">
                <a:solidFill>
                  <a:schemeClr val="accent3">
                    <a:lumMod val="50000"/>
                  </a:schemeClr>
                </a:solidFill>
              </a:rPr>
              <a:t>Вольхин. Все они </a:t>
            </a:r>
            <a:r>
              <a:rPr lang="ru-RU" sz="2900" dirty="0">
                <a:solidFill>
                  <a:schemeClr val="accent3">
                    <a:lumMod val="50000"/>
                  </a:schemeClr>
                </a:solidFill>
              </a:rPr>
              <a:t>внесли значительный вклад в дело возрождения казачества. </a:t>
            </a:r>
          </a:p>
          <a:p>
            <a:pPr algn="just">
              <a:spcBef>
                <a:spcPts val="0"/>
              </a:spcBef>
            </a:pP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7" y="338328"/>
            <a:ext cx="8593117" cy="12527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Первые шаги по организации казаков г. Ухты    </a:t>
            </a:r>
            <a:endParaRPr lang="ru-RU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13" y="2717056"/>
            <a:ext cx="4128611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622886" y="5877272"/>
            <a:ext cx="430508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Слева направо первый - Атаман станицы Постельный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Николай Анатольевич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во время крестного хода в г. Сосногорске  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1012" y="5167069"/>
            <a:ext cx="4128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Во </a:t>
            </a:r>
            <a:r>
              <a:rPr lang="ru-RU" sz="1400" dirty="0">
                <a:solidFill>
                  <a:schemeClr val="bg1"/>
                </a:solidFill>
              </a:rPr>
              <a:t>время крестного хода на Серафима Саровского 01 августа 2013 г.</a:t>
            </a:r>
          </a:p>
        </p:txBody>
      </p:sp>
    </p:spTree>
    <p:extLst>
      <p:ext uri="{BB962C8B-B14F-4D97-AF65-F5344CB8AC3E}">
        <p14:creationId xmlns:p14="http://schemas.microsoft.com/office/powerpoint/2010/main" val="77798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+mn-lt"/>
              </a:rPr>
              <a:t>КРАТКАЯ ЛЕТОПИСЬ УХТИНСКОГО КАЗАЧЕСТВА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060848"/>
            <a:ext cx="388843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  Николай Постельный: «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Изначально желание вступить в наши ряды высказало гораздо больше людей, но присягу принимали не все, многие так и не решились сделать важный шаг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, принимая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присягу, казак клянется в первую очередь перед Богом и Святым распятием. Если уйдет из общества, Господь с него спросит, он же клятву давал!». </a:t>
            </a:r>
            <a:endParaRPr lang="ru-RU" sz="15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</a:rPr>
              <a:t> Впервые 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</a:rPr>
              <a:t>деятельность казаков получила широкий общественный резонанс уже весной 1993 года, когда по приглашению Украинского общества «Дружба» они участвовали в проведении Шевченковских дней, посвященных 160-летию поэта, в том числе охраняя порядок на этом мероприятии.</a:t>
            </a:r>
          </a:p>
        </p:txBody>
      </p:sp>
      <p:pic>
        <p:nvPicPr>
          <p:cNvPr id="6" name="Picture 2" descr="http://kazaki-ukhta.ucoz.net/_ph/11/29170977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8"/>
          <a:stretch/>
        </p:blipFill>
        <p:spPr bwMode="auto">
          <a:xfrm>
            <a:off x="4268706" y="2698281"/>
            <a:ext cx="4571178" cy="33030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4268706" y="2698280"/>
            <a:ext cx="1218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2D4325"/>
                </a:solidFill>
              </a:rPr>
              <a:t>09 мая 2011 г.</a:t>
            </a:r>
          </a:p>
        </p:txBody>
      </p:sp>
    </p:spTree>
    <p:extLst>
      <p:ext uri="{BB962C8B-B14F-4D97-AF65-F5344CB8AC3E}">
        <p14:creationId xmlns:p14="http://schemas.microsoft.com/office/powerpoint/2010/main" val="330663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Деятельность ухтинских казаков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555" y="4653136"/>
            <a:ext cx="86359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   В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октябре 2007 года казаки станицы Ухтинской удостоились высокой Патриаршей награды – ордена Преподобного Сергия Радонежского II степени. Это единственный случай за всю историю казачества России. Активная общественная деятельность казаков - ухтинцев была отмечена многочисленными грамотами Святейшего Патриарха Алексия II, Главы Республики Коми, Владыки Питирима, министров культуры Республики Коми и Министерства национальной политики Республики Коми, главы города Ухта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  В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2008 году казакам станицы Ухтинской Владыкой Питиримом были вручены на вечное хранение частица мощей великомученика Георгия Победоносца. В данный момент святые мощи  Георгия Победоносца хранятся в храме Стефана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Великопермского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г. Ухта</a:t>
            </a:r>
          </a:p>
        </p:txBody>
      </p:sp>
      <p:pic>
        <p:nvPicPr>
          <p:cNvPr id="1028" name="Picture 4" descr="Ð¡Ð²ÑÑÐµÐ¹ÑÐ¸Ð¹ ÐÐ°ÑÑÐ¸Ð°ÑÑ ÐÐ¾ÑÐºÐ¾Ð²ÑÐºÐ¸Ð¹ Ð¸ Ð²ÑÐµÑ Ð ÑÑÐ¸ ÐÐ»ÐµÐºÑÐ¸Ð¹ II (1929-2008). Ð¤Ð¾ÑÐ¾: ÐÐ°ÑÑÐ¸Ð°ÑÑÐ¸Ñ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23" b="8099"/>
          <a:stretch/>
        </p:blipFill>
        <p:spPr bwMode="auto">
          <a:xfrm>
            <a:off x="467544" y="2132856"/>
            <a:ext cx="2119041" cy="2433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699792" y="2539087"/>
            <a:ext cx="61926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2D4325"/>
                </a:solidFill>
              </a:rPr>
              <a:t> </a:t>
            </a:r>
            <a:r>
              <a:rPr lang="ru-RU" sz="1400" dirty="0" smtClean="0">
                <a:solidFill>
                  <a:srgbClr val="2D4325"/>
                </a:solidFill>
              </a:rPr>
              <a:t>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Ухтинские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казаки в разные годы брали под охрану образовательные учреждения Ухты: с 1994 по 1997 гг. – несли охрану зданий УИИ (ныне УГТУ), с 1997 по 1998 гг. – охраняли профессиональное техническое училище № 33, с 1999 по 2002 гг. взяли под охрану Центр детского и юношеского творчества им. Г.А. </a:t>
            </a:r>
            <a:r>
              <a:rPr lang="ru-RU" sz="1400" dirty="0" err="1">
                <a:solidFill>
                  <a:schemeClr val="accent3">
                    <a:lumMod val="50000"/>
                  </a:schemeClr>
                </a:solidFill>
              </a:rPr>
              <a:t>Карчевского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 и всю территорию детского парка. Казаки активно принимают участие в проведении православных церковных праздников, в Крестных ходах в Ухте и Республики Коми. Во время проведения массовых общегородских мероприятий казаками станицы совместно с сотрудниками полиции осуществляется охрана общественного порядка в г. Ухте.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07536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7444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«Покровская ярмарка» – станице 20 лет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3" t="3216" b="7015"/>
          <a:stretch/>
        </p:blipFill>
        <p:spPr bwMode="auto">
          <a:xfrm>
            <a:off x="3563887" y="2708920"/>
            <a:ext cx="5248551" cy="323208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http://kazaki-ukhta.ucoz.net/_nw/0/s701894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26854"/>
            <a:ext cx="3055837" cy="42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288657" y="6116992"/>
            <a:ext cx="2506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деятельность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39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kazaki-ukhta.ucoz.net/_ph/8/6392547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72"/>
          <a:stretch/>
        </p:blipFill>
        <p:spPr bwMode="auto">
          <a:xfrm>
            <a:off x="258054" y="2204864"/>
            <a:ext cx="4359715" cy="27257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Празднование 20-летия </a:t>
            </a:r>
            <a:br>
              <a:rPr lang="ru-RU" sz="2400" b="1" dirty="0" smtClean="0"/>
            </a:br>
            <a:r>
              <a:rPr lang="ru-RU" sz="2400" b="1" dirty="0" smtClean="0"/>
              <a:t>на «Покровской ярмарке»</a:t>
            </a:r>
            <a:endParaRPr lang="ru-RU" sz="2400" b="1" dirty="0"/>
          </a:p>
        </p:txBody>
      </p:sp>
      <p:pic>
        <p:nvPicPr>
          <p:cNvPr id="6" name="Picture 2" descr="http://kazaki-ukhta.ucoz.net/_ph/8/7260311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" t="8724" r="13602"/>
          <a:stretch/>
        </p:blipFill>
        <p:spPr bwMode="auto">
          <a:xfrm>
            <a:off x="5580171" y="2636912"/>
            <a:ext cx="3327596" cy="250651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4" descr="ÐÐ°ÑÑÐ¸Ð½ÐºÐ¸ Ð¿Ð¾ Ð·Ð°Ð¿ÑÐ¾ÑÑ Â«ÐÐ ÐÐÐÐ ÐÐ ÐÐÐÐÐÐÐÐÐÐ Ð¡ÐÐ ÐÐÐ¯ Ð ÐÐÐÐÐÐÐ¡ÐÐÐÐ Ð¡Ð¢ÐÐÐÐ¦Ð Ð£Ð¥Ð¢ÐÐÐ¡ÐÐÐ¯Â»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28973"/>
            <a:ext cx="3136404" cy="209093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307975" y="5949280"/>
            <a:ext cx="2506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деятельность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4391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kazaki-ukhta.ucoz.net/_ph/1/5540096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1" b="8743"/>
          <a:stretch/>
        </p:blipFill>
        <p:spPr bwMode="auto">
          <a:xfrm>
            <a:off x="5140255" y="2534769"/>
            <a:ext cx="3679917" cy="2028734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5773" y="338328"/>
            <a:ext cx="8646707" cy="12527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конвое Крестного хода несут службу казаки</a:t>
            </a:r>
            <a:endParaRPr lang="ru-RU" sz="2400" b="1" dirty="0"/>
          </a:p>
        </p:txBody>
      </p:sp>
      <p:pic>
        <p:nvPicPr>
          <p:cNvPr id="3076" name="Picture 4" descr="http://kazaki-ukhta.ucoz.net/_ph/1/89962276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3"/>
          <a:stretch/>
        </p:blipFill>
        <p:spPr bwMode="auto">
          <a:xfrm>
            <a:off x="5154333" y="4731821"/>
            <a:ext cx="3665840" cy="1889022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sun9-1.userapi.com/c840520/v840520311/83b14/1xb8k0W6Tf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" r="3391" b="4018"/>
          <a:stretch/>
        </p:blipFill>
        <p:spPr bwMode="auto">
          <a:xfrm>
            <a:off x="228329" y="2873156"/>
            <a:ext cx="4684506" cy="3395049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32" y="1988840"/>
            <a:ext cx="468450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accent3">
                    <a:lumMod val="75000"/>
                  </a:schemeClr>
                </a:solidFill>
              </a:rPr>
              <a:t>Традиционный Крестный ход Сыктывкар-ЫБ. </a:t>
            </a:r>
            <a:r>
              <a:rPr lang="ru-RU" sz="1500" b="1" dirty="0" smtClean="0">
                <a:solidFill>
                  <a:schemeClr val="accent3">
                    <a:lumMod val="75000"/>
                  </a:schemeClr>
                </a:solidFill>
              </a:rPr>
              <a:t>Охрану </a:t>
            </a:r>
            <a:r>
              <a:rPr lang="ru-RU" sz="1500" b="1" dirty="0">
                <a:solidFill>
                  <a:schemeClr val="accent3">
                    <a:lumMod val="75000"/>
                  </a:schemeClr>
                </a:solidFill>
              </a:rPr>
              <a:t>осуществляли казаки станицы Ухтинской, казаки хутора Троицкий и кадеты МБОУ "СОШ № 18" г. Ухта </a:t>
            </a:r>
            <a:r>
              <a:rPr lang="ru-RU" sz="1400" dirty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14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329" y="6268205"/>
            <a:ext cx="2506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деятельность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54333" y="3647410"/>
            <a:ext cx="36799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Крестный ход  в память о царственных страстотерпцах и исповедников и </a:t>
            </a:r>
            <a:r>
              <a:rPr lang="ru-RU" sz="1400" dirty="0" err="1">
                <a:solidFill>
                  <a:schemeClr val="bg1"/>
                </a:solidFill>
              </a:rPr>
              <a:t>новомучеников</a:t>
            </a:r>
            <a:r>
              <a:rPr lang="ru-RU" sz="1400" dirty="0">
                <a:solidFill>
                  <a:schemeClr val="bg1"/>
                </a:solidFill>
              </a:rPr>
              <a:t> в земле Коми и России погибших и замученных</a:t>
            </a:r>
          </a:p>
        </p:txBody>
      </p:sp>
    </p:spTree>
    <p:extLst>
      <p:ext uri="{BB962C8B-B14F-4D97-AF65-F5344CB8AC3E}">
        <p14:creationId xmlns:p14="http://schemas.microsoft.com/office/powerpoint/2010/main" val="121706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Казачий круг</a:t>
            </a:r>
            <a:endParaRPr lang="ru-RU" sz="3200" dirty="0"/>
          </a:p>
        </p:txBody>
      </p:sp>
      <p:pic>
        <p:nvPicPr>
          <p:cNvPr id="6146" name="Picture 2" descr="http://kazaki-ukhta.ucoz.net/_ph/12/9423195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69"/>
          <a:stretch/>
        </p:blipFill>
        <p:spPr bwMode="auto">
          <a:xfrm>
            <a:off x="323528" y="2312876"/>
            <a:ext cx="4104456" cy="297465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http://kazaki-ukhta.ucoz.net/_ph/12/8233822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84"/>
          <a:stretch/>
        </p:blipFill>
        <p:spPr bwMode="auto">
          <a:xfrm>
            <a:off x="4644008" y="3212976"/>
            <a:ext cx="4176464" cy="299049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6516216" y="2132856"/>
            <a:ext cx="1512168" cy="360040"/>
          </a:xfrm>
          <a:prstGeom prst="rect">
            <a:avLst/>
          </a:prstGeom>
          <a:noFill/>
        </p:spPr>
        <p:txBody>
          <a:bodyPr wrap="none" rtlCol="0">
            <a:prstTxWarp prst="textCurveDown">
              <a:avLst/>
            </a:prstTxWarp>
            <a:spAutoFit/>
          </a:bodyPr>
          <a:lstStyle/>
          <a:p>
            <a:r>
              <a:rPr lang="ru-RU" dirty="0" smtClean="0">
                <a:solidFill>
                  <a:srgbClr val="2D4325"/>
                </a:solidFill>
              </a:rPr>
              <a:t>13 ноября 2011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853400"/>
            <a:ext cx="2506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деятельность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5035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9620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</a:t>
            </a:r>
            <a:r>
              <a:rPr lang="ru-RU" sz="2000" b="1" dirty="0" smtClean="0"/>
              <a:t>азаки </a:t>
            </a:r>
            <a:r>
              <a:rPr lang="ru-RU" sz="2000" b="1" dirty="0"/>
              <a:t>станицы Ухтинской установили Поклонный крест в память о казаках и православных </a:t>
            </a:r>
            <a:r>
              <a:rPr lang="ru-RU" sz="2000" b="1" dirty="0" smtClean="0"/>
              <a:t> </a:t>
            </a:r>
            <a:r>
              <a:rPr lang="ru-RU" sz="2000" b="1" dirty="0"/>
              <a:t>безвинно убиенных за веру Православную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с </a:t>
            </a:r>
            <a:r>
              <a:rPr lang="ru-RU" sz="2000" b="1" dirty="0"/>
              <a:t>1917 г.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b="1" dirty="0"/>
          </a:p>
        </p:txBody>
      </p:sp>
      <p:pic>
        <p:nvPicPr>
          <p:cNvPr id="5122" name="Picture 2" descr="https://sun9-7.userapi.com/c840526/v840526293/b4ec/faOLwI2XyAQ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80"/>
          <a:stretch/>
        </p:blipFill>
        <p:spPr bwMode="auto">
          <a:xfrm>
            <a:off x="323528" y="2277786"/>
            <a:ext cx="4220892" cy="3528392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3.userapi.com/c840526/v840526293/b51e/htMz4OHuJ1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r="5405"/>
          <a:stretch/>
        </p:blipFill>
        <p:spPr bwMode="auto">
          <a:xfrm>
            <a:off x="4802860" y="2708920"/>
            <a:ext cx="4110273" cy="3745794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6085382"/>
            <a:ext cx="2506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деятельность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1746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649</TotalTime>
  <Words>1288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 Станичное казачье общество «ОРДЕНА ПРЕПОДОБНОГО СЕРГИЯ РАДОНЕЖСКОГО СТАНИЦА УХТИНСКАЯ» </vt:lpstr>
      <vt:lpstr>Первые шаги по организации казаков г. Ухты    </vt:lpstr>
      <vt:lpstr>КРАТКАЯ ЛЕТОПИСЬ УХТИНСКОГО КАЗАЧЕСТВА </vt:lpstr>
      <vt:lpstr>Деятельность ухтинских казаков </vt:lpstr>
      <vt:lpstr> «Покровская ярмарка» – станице 20 лет</vt:lpstr>
      <vt:lpstr>Празднование 20-летия  на «Покровской ярмарке»</vt:lpstr>
      <vt:lpstr>В конвое Крестного хода несут службу казаки</vt:lpstr>
      <vt:lpstr>Казачий круг</vt:lpstr>
      <vt:lpstr> Казаки станицы Ухтинской установили Поклонный крест в память о казаках и православных  безвинно убиенных за веру Православную  с 1917 г. </vt:lpstr>
      <vt:lpstr>Праздничные мероприятия</vt:lpstr>
      <vt:lpstr>Работа с кадетами</vt:lpstr>
      <vt:lpstr>Презентация PowerPoint</vt:lpstr>
      <vt:lpstr>О форме одежды и знаках различия</vt:lpstr>
      <vt:lpstr>Традиционный русский военный силуэт</vt:lpstr>
      <vt:lpstr>Казаки и казачья жизнь глазами художников</vt:lpstr>
      <vt:lpstr>Казаки глазами немецкого художника  Герберта Кнотеля </vt:lpstr>
      <vt:lpstr>Картины, отражающие жизнь казака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43</cp:revision>
  <dcterms:created xsi:type="dcterms:W3CDTF">2018-04-10T08:32:09Z</dcterms:created>
  <dcterms:modified xsi:type="dcterms:W3CDTF">2018-08-31T06:41:56Z</dcterms:modified>
</cp:coreProperties>
</file>