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4" r:id="rId2"/>
    <p:sldId id="263" r:id="rId3"/>
    <p:sldId id="265" r:id="rId4"/>
    <p:sldId id="262" r:id="rId5"/>
    <p:sldId id="260" r:id="rId6"/>
    <p:sldId id="266" r:id="rId7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84583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4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229200"/>
            <a:ext cx="7416824" cy="1368152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5111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5111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5111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878497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kultura.uhta.priemnaya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334960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511129" cy="115089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Корпоративная программа</a:t>
            </a:r>
            <a:br>
              <a:rPr lang="ru-RU" dirty="0" smtClean="0"/>
            </a:br>
            <a:r>
              <a:rPr lang="ru-RU" dirty="0" smtClean="0"/>
              <a:t>МУ </a:t>
            </a:r>
            <a:r>
              <a:rPr lang="ru-RU" dirty="0"/>
              <a:t>«Управление культуры администрации МОГО «Ухта» </a:t>
            </a:r>
            <a:br>
              <a:rPr lang="ru-RU" dirty="0"/>
            </a:br>
            <a:r>
              <a:rPr lang="ru-RU" dirty="0"/>
              <a:t>на рабочем месте</a:t>
            </a:r>
            <a:br>
              <a:rPr lang="ru-RU" dirty="0"/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Культура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здорового образа жизни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4"/>
          <p:cNvSpPr>
            <a:spLocks noGrp="1"/>
          </p:cNvSpPr>
          <p:nvPr>
            <p:ph sz="half" idx="4294967295"/>
          </p:nvPr>
        </p:nvSpPr>
        <p:spPr>
          <a:xfrm>
            <a:off x="3995936" y="6093296"/>
            <a:ext cx="2880320" cy="934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г. Ухта, 2022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06530"/>
            <a:ext cx="2162267" cy="214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3537"/>
            <a:ext cx="2884178" cy="22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программы</a:t>
            </a:r>
            <a:endParaRPr lang="ru-RU" dirty="0"/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295549" y="470167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351112" y="47445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223541" y="21870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987824" y="2104571"/>
            <a:ext cx="5832648" cy="7848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Формирование </a:t>
            </a:r>
            <a:r>
              <a:rPr lang="ru-RU" sz="1500" b="1" dirty="0">
                <a:solidFill>
                  <a:schemeClr val="accent4">
                    <a:lumMod val="50000"/>
                  </a:schemeClr>
                </a:solidFill>
              </a:rPr>
              <a:t>корпоративной культуры здорового образа жизни в 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МУ «Управление культуры администрации МОГО «Ухта» и подведомственных учреждениях</a:t>
            </a:r>
            <a:endParaRPr lang="en-US" sz="15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351112" y="22299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295549" y="30252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351112" y="30681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295549" y="38634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351112" y="39063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295549" y="5562100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351112" y="56049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3" name="Text Box 258"/>
          <p:cNvSpPr txBox="1">
            <a:spLocks noChangeArrowheads="1"/>
          </p:cNvSpPr>
          <p:nvPr/>
        </p:nvSpPr>
        <p:spPr bwMode="gray">
          <a:xfrm>
            <a:off x="3010694" y="2971339"/>
            <a:ext cx="5832648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Увеличение количества сотрудников, приверженных к здоровому образу жизни и физической активности</a:t>
            </a:r>
            <a:endParaRPr lang="en-US" sz="15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4" name="Text Box 258"/>
          <p:cNvSpPr txBox="1">
            <a:spLocks noChangeArrowheads="1"/>
          </p:cNvSpPr>
          <p:nvPr/>
        </p:nvSpPr>
        <p:spPr bwMode="gray">
          <a:xfrm>
            <a:off x="3038939" y="3740289"/>
            <a:ext cx="5832648" cy="7848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500" b="1" dirty="0">
                <a:solidFill>
                  <a:schemeClr val="accent4">
                    <a:lumMod val="50000"/>
                  </a:schemeClr>
                </a:solidFill>
              </a:rPr>
              <a:t>Сохранение и укрепление здоровья 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работников </a:t>
            </a:r>
            <a:r>
              <a:rPr lang="ru-RU" sz="1500" b="1" dirty="0">
                <a:solidFill>
                  <a:schemeClr val="accent4">
                    <a:lumMod val="50000"/>
                  </a:schemeClr>
                </a:solidFill>
              </a:rPr>
              <a:t>и профилактика заболеваний, факторами риска которых являются низкая физическая активность, 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неправильное питание</a:t>
            </a:r>
            <a:endParaRPr lang="ru-RU" sz="15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5" name="Text Box 258"/>
          <p:cNvSpPr txBox="1">
            <a:spLocks noChangeArrowheads="1"/>
          </p:cNvSpPr>
          <p:nvPr/>
        </p:nvSpPr>
        <p:spPr bwMode="gray">
          <a:xfrm>
            <a:off x="3050044" y="5556563"/>
            <a:ext cx="5832648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Улучшение психологического климата в коллективах</a:t>
            </a:r>
            <a:endParaRPr lang="en-US" sz="15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6" name="Text Box 258"/>
          <p:cNvSpPr txBox="1">
            <a:spLocks noChangeArrowheads="1"/>
          </p:cNvSpPr>
          <p:nvPr/>
        </p:nvSpPr>
        <p:spPr bwMode="gray">
          <a:xfrm>
            <a:off x="3050044" y="4811554"/>
            <a:ext cx="5832648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Снижение потерь, связанных с временной нетрудоспособностью работников учреждений культуры</a:t>
            </a:r>
            <a:endParaRPr lang="en-US" sz="15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" name="AutoShape 2" descr="Люди тренировки на рабочем месте женщина делает спортивные упражнения в  офисе перерыв на работе здоровый образ жизни сцена физической подготовки на рабочем  месте векторный работник, стоящий в фитнес-растяжке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511129" cy="1150897"/>
          </a:xfrm>
        </p:spPr>
        <p:txBody>
          <a:bodyPr>
            <a:normAutofit/>
          </a:bodyPr>
          <a:lstStyle/>
          <a:p>
            <a:r>
              <a:rPr lang="ru-RU" sz="5000" dirty="0" smtClean="0"/>
              <a:t>Блоки мероприятий</a:t>
            </a:r>
            <a:endParaRPr lang="ru-RU" sz="5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712534"/>
              </p:ext>
            </p:extLst>
          </p:nvPr>
        </p:nvGraphicFramePr>
        <p:xfrm>
          <a:off x="1115616" y="1772816"/>
          <a:ext cx="7272808" cy="22322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8029"/>
                <a:gridCol w="5464779"/>
              </a:tblGrid>
              <a:tr h="744083">
                <a:tc>
                  <a:txBody>
                    <a:bodyPr/>
                    <a:lstStyle/>
                    <a:p>
                      <a:r>
                        <a:rPr lang="ru-RU" sz="25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Блок 1</a:t>
                      </a:r>
                      <a:endParaRPr lang="ru-RU" sz="25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Научно-методический</a:t>
                      </a:r>
                      <a:endParaRPr lang="ru-RU" sz="25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r>
                        <a:rPr lang="ru-RU" sz="25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Блок 2</a:t>
                      </a:r>
                      <a:endParaRPr lang="ru-RU" sz="25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Спортивно-оздоровительный</a:t>
                      </a:r>
                      <a:endParaRPr lang="ru-RU" sz="25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744082">
                <a:tc>
                  <a:txBody>
                    <a:bodyPr/>
                    <a:lstStyle/>
                    <a:p>
                      <a:r>
                        <a:rPr lang="ru-RU" sz="25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Блок</a:t>
                      </a:r>
                      <a:r>
                        <a:rPr lang="ru-RU" sz="2500" b="1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 3</a:t>
                      </a:r>
                      <a:endParaRPr lang="ru-RU" sz="25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" panose="02040604050505020304" pitchFamily="18" charset="0"/>
                        </a:rPr>
                        <a:t>Культурно-массовый</a:t>
                      </a:r>
                      <a:endParaRPr lang="ru-RU" sz="25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82809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8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2048"/>
            <a:ext cx="7511129" cy="1150897"/>
          </a:xfrm>
        </p:spPr>
        <p:txBody>
          <a:bodyPr>
            <a:normAutofit/>
          </a:bodyPr>
          <a:lstStyle/>
          <a:p>
            <a:r>
              <a:rPr lang="ru-RU" sz="5000" dirty="0" smtClean="0"/>
              <a:t>План мероприятий</a:t>
            </a:r>
            <a:endParaRPr lang="ru-RU" sz="5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787970"/>
              </p:ext>
            </p:extLst>
          </p:nvPr>
        </p:nvGraphicFramePr>
        <p:xfrm>
          <a:off x="0" y="1268760"/>
          <a:ext cx="9144000" cy="567566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{775DCB02-9BB8-47FD-8907-85C794F793BA}</a:tableStyleId>
              </a:tblPr>
              <a:tblGrid>
                <a:gridCol w="530928"/>
                <a:gridCol w="4854064"/>
                <a:gridCol w="1144083"/>
                <a:gridCol w="2614925"/>
              </a:tblGrid>
              <a:tr h="318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Срок</a:t>
                      </a:r>
                      <a:r>
                        <a:rPr lang="ru-RU" sz="1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реализации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Ответственный</a:t>
                      </a:r>
                      <a:r>
                        <a:rPr lang="ru-RU" sz="1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сполнитель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76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Научно-методический блок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Лекции по теме «Формирование здорового образа жизни.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Здоровьесберегающие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технологии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  (путем рассылки онлайн-лекции работникам по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эл.почте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Июль 2023 г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Главный эксперт организационного отдела</a:t>
                      </a:r>
                    </a:p>
                  </a:txBody>
                  <a:tcPr marL="68580" marR="68580" marT="0" marB="0"/>
                </a:tc>
              </a:tr>
              <a:tr h="1273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Размещение информации (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инфографики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 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приуроченной к датам: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 января - День профилактики гриппа, 4 февраля –Всемирный день борьбы против рака,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февраля - День здорового образа жизни, 1 марта -Международный день борьбы c наркоманией, наркобизнесом и наркомафией;7 апреля —Всемирный день здоровья, 28 апреля - Всемирный день безопасности и здоровья на рабочих местах, 2 июня - День здорового питания, 7 июля - День профилактики алкоголизма, 14 ноября -Всемирный день борьбы с диабетом, 1 декабря —Всемирный день борьбы со СПИДом.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Постоянно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Старший эксперт отдела реализации культурной политики</a:t>
                      </a:r>
                    </a:p>
                  </a:txBody>
                  <a:tcPr marL="68580" marR="68580" marT="0" marB="0"/>
                </a:tc>
              </a:tr>
              <a:tr h="23804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Спортивно-оздоровительный блок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Диспансеризация (комплекс мероприятий, включающий в себя профилактический медицинский осмотр и дополнительные методы обследований, проводимых в целях оценки состояния здоровья, включая определение группы здоровья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Май- июль 2023г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Главный эксперт организационного отдела </a:t>
                      </a:r>
                    </a:p>
                  </a:txBody>
                  <a:tcPr marL="68580" marR="68580" marT="0" marB="0"/>
                </a:tc>
              </a:tr>
              <a:tr h="404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Ежегодная вакцинация и целевая вакцинация (COVID-19, грипп и т.д.)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Постоянно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Главный эксперт организационного отдела;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Ведущий эксперт организационного отдела</a:t>
                      </a:r>
                    </a:p>
                  </a:txBody>
                  <a:tcPr marL="68580" marR="68580" marT="0" marB="0"/>
                </a:tc>
              </a:tr>
              <a:tr h="636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Обязательные предварительные (при поступлении на работу) и периодические медицинские осмотры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 выявлении наличия вредных и (или) опасных условий труда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Ведущий эксперт организационного отдела</a:t>
                      </a:r>
                    </a:p>
                  </a:txBody>
                  <a:tcPr marL="68580" marR="68580" marT="0" marB="0"/>
                </a:tc>
              </a:tr>
              <a:tr h="404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Гимнастика на рабочих местах по проекту «Гимнастика в кармане»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Постоянно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Главный эксперт организационного отдела</a:t>
                      </a:r>
                    </a:p>
                  </a:txBody>
                  <a:tcPr marL="68580" marR="68580" marT="0" marB="0"/>
                </a:tc>
              </a:tr>
              <a:tr h="477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Участие в ежегодном масштабном празднике по бегу «Кросс нации -2023»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Сентябрь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2023 г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Старший эксперт отдела реализации культурной политики </a:t>
                      </a:r>
                    </a:p>
                  </a:txBody>
                  <a:tcPr marL="68580" marR="68580" marT="0" marB="0"/>
                </a:tc>
              </a:tr>
              <a:tr h="15919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Культурно-массовый блок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Организация мероприятий, приуроченных к датам и направленных на формирование мотивации к ведению ЗОЖ, к занятиям физической культурой и спортом  с привлечением работников учреждений культуры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подведомственных учреждений культуры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5810"/>
            <a:ext cx="3203848" cy="209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03039" y="1619576"/>
            <a:ext cx="7128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Восстановление работоспособности, предупреждение переутомления сотрудников;</a:t>
            </a:r>
            <a:endParaRPr lang="ru-RU" dirty="0"/>
          </a:p>
          <a:p>
            <a:r>
              <a:rPr lang="ru-RU" dirty="0" smtClean="0"/>
              <a:t>Повышение </a:t>
            </a:r>
            <a:r>
              <a:rPr lang="ru-RU" dirty="0"/>
              <a:t>личностного и профессионального роста сотрудников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Устранение </a:t>
            </a:r>
            <a:r>
              <a:rPr lang="ru-RU" dirty="0"/>
              <a:t>эмоционального синдрома выгорания у сотрудников;</a:t>
            </a:r>
          </a:p>
          <a:p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корпоративной культуры в </a:t>
            </a:r>
            <a:r>
              <a:rPr lang="ru-RU" dirty="0" smtClean="0"/>
              <a:t>учреждениях;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Улучшение </a:t>
            </a:r>
            <a:r>
              <a:rPr lang="ru-RU" dirty="0"/>
              <a:t>профессионального </a:t>
            </a:r>
            <a:r>
              <a:rPr lang="ru-RU" dirty="0" smtClean="0"/>
              <a:t>коммуникативного взаимодействия </a:t>
            </a:r>
            <a:r>
              <a:rPr lang="ru-RU" dirty="0"/>
              <a:t>в коллективе сотрудников, а также при работе </a:t>
            </a:r>
            <a:r>
              <a:rPr lang="ru-RU" dirty="0" smtClean="0"/>
              <a:t>с клиентами;</a:t>
            </a:r>
            <a:endParaRPr lang="ru-RU" dirty="0"/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86" y="1619576"/>
            <a:ext cx="598041" cy="267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536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Адрес электронной почты: </a:t>
            </a:r>
            <a:r>
              <a:rPr lang="ru-RU" dirty="0" smtClean="0">
                <a:hlinkClick r:id="rId2"/>
              </a:rPr>
              <a:t>kultura.uhta.priemnaya@mail.ru</a:t>
            </a:r>
            <a:r>
              <a:rPr lang="ru-RU" dirty="0" smtClean="0"/>
              <a:t>  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Почтовый адрес: 169300, Республика Коми, город Ухта, переулок </a:t>
            </a:r>
            <a:r>
              <a:rPr lang="ru-RU" dirty="0" err="1"/>
              <a:t>Чибьюский</a:t>
            </a:r>
            <a:r>
              <a:rPr lang="ru-RU" dirty="0"/>
              <a:t>, дом 14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Тел</a:t>
            </a:r>
            <a:r>
              <a:rPr lang="ru-RU" dirty="0"/>
              <a:t>./факс приемной: (8216) 74-59-76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Режим работы:</a:t>
            </a:r>
          </a:p>
          <a:p>
            <a:pPr marL="0" indent="0">
              <a:buNone/>
            </a:pPr>
            <a:r>
              <a:rPr lang="ru-RU" dirty="0"/>
              <a:t>Пн.-Чт.: 8:45 - 17:15</a:t>
            </a:r>
          </a:p>
          <a:p>
            <a:pPr marL="0" indent="0">
              <a:buNone/>
            </a:pPr>
            <a:r>
              <a:rPr lang="ru-RU" dirty="0"/>
              <a:t>Пт.: 8:45 - 15:45</a:t>
            </a:r>
          </a:p>
          <a:p>
            <a:pPr marL="0" indent="0">
              <a:buNone/>
            </a:pPr>
            <a:r>
              <a:rPr lang="ru-RU" dirty="0"/>
              <a:t>Обед: 13:00 - 14:00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9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ea2bb2843f587fa71fdf0462932f09ee5f16d2f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</TotalTime>
  <Words>502</Words>
  <Application>Microsoft Office PowerPoint</Application>
  <PresentationFormat>Экран (4:3)</PresentationFormat>
  <Paragraphs>84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Корпоративная программа МУ «Управление культуры администрации МОГО «Ухта»  на рабочем месте «Культура здорового образа жизни» </vt:lpstr>
      <vt:lpstr>Цели программы</vt:lpstr>
      <vt:lpstr>Блоки мероприятий</vt:lpstr>
      <vt:lpstr>План мероприятий</vt:lpstr>
      <vt:lpstr>Ожидаемые результаты</vt:lpstr>
      <vt:lpstr>Контактная информация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Стань чемпионом</dc:title>
  <dc:creator>obstinate</dc:creator>
  <dc:description>Шаблон презентации с сайта https://presentation-creation.ru/</dc:description>
  <cp:lastModifiedBy>User</cp:lastModifiedBy>
  <cp:revision>1363</cp:revision>
  <dcterms:created xsi:type="dcterms:W3CDTF">2018-02-25T09:09:03Z</dcterms:created>
  <dcterms:modified xsi:type="dcterms:W3CDTF">2022-12-14T11:15:14Z</dcterms:modified>
</cp:coreProperties>
</file>